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5"/>
  </p:notesMasterIdLst>
  <p:sldIdLst>
    <p:sldId id="256" r:id="rId5"/>
    <p:sldId id="257" r:id="rId6"/>
    <p:sldId id="269" r:id="rId7"/>
    <p:sldId id="284" r:id="rId8"/>
    <p:sldId id="267" r:id="rId9"/>
    <p:sldId id="277" r:id="rId10"/>
    <p:sldId id="270" r:id="rId11"/>
    <p:sldId id="271" r:id="rId12"/>
    <p:sldId id="272" r:id="rId13"/>
    <p:sldId id="273" r:id="rId14"/>
    <p:sldId id="276" r:id="rId15"/>
    <p:sldId id="280" r:id="rId16"/>
    <p:sldId id="268" r:id="rId17"/>
    <p:sldId id="279" r:id="rId18"/>
    <p:sldId id="281" r:id="rId19"/>
    <p:sldId id="285" r:id="rId20"/>
    <p:sldId id="282" r:id="rId21"/>
    <p:sldId id="283" r:id="rId22"/>
    <p:sldId id="286" r:id="rId23"/>
    <p:sldId id="262" r:id="rId24"/>
  </p:sldIdLst>
  <p:sldSz cx="12192000" cy="6858000"/>
  <p:notesSz cx="6858000" cy="9144000"/>
  <p:embeddedFontLst>
    <p:embeddedFont>
      <p:font typeface="Work Sans" pitchFamily="2" charset="0"/>
      <p:regular r:id="rId26"/>
      <p:bold r:id="rId27"/>
      <p:italic r:id="rId28"/>
      <p:boldItalic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C9C2D2E-7F37-5BCF-7A0E-BA5A36694A52}" name="Giuliana Sinclair" initials="GS" userId="S::giuliana.sinclair@nhm.ac.uk::a3e8b635-1361-4387-a86d-eed5302a49a2" providerId="AD"/>
  <p188:author id="{5B920136-AB0B-F85B-4F78-0411A7A22123}" name="Georgia Prasad" initials="GP" userId="S::georgia.prasad@nhm.ac.uk::abe1875c-3977-4acc-9611-c5d8a8a3041d" providerId="AD"/>
  <p188:author id="{F02D4FA0-1B63-1F66-A049-C0E64C246E4B}" name="Holly Temple" initials="HT" userId="S::hollytemple_rhs.org.uk#ext#@nhm.ac.uk::5b5f6386-3222-459c-bd6f-701a5a7b6f18" providerId="AD"/>
  <p188:author id="{60B53EA7-9EB1-68F3-574F-83CFD0FC7AF4}" name="Laura Jacklin" initials="LJ" userId="S::l.jacklin@nhm.ac.uk::cb1cfb33-860f-4ea6-bb17-3eebe12527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97E2D"/>
    <a:srgbClr val="AABCBC"/>
    <a:srgbClr val="945528"/>
    <a:srgbClr val="E7AF40"/>
    <a:srgbClr val="3377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2EFFBA-9D9F-65B1-5622-CFEC9D84A6E8}" v="6" dt="2025-12-31T13:41:33.603"/>
    <p1510:client id="{A0282466-1262-9A73-2F4E-B3C3FBFB4071}" v="3" dt="2025-12-30T14:47:03.164"/>
    <p1510:client id="{A423B4FA-FE7E-3E9D-84C0-C0ED92DF6A89}" v="4" dt="2025-12-31T14:22:50.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850"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3.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2.fntdata"/><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EE41DB-3EE2-44AE-BA93-9164F1865674}" type="datetimeFigureOut">
              <a:rPr lang="en-GB" smtClean="0"/>
              <a:t>31/12/2025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86C5B-9ABB-4FF0-A506-EC7034ECC205}" type="slidenum">
              <a:rPr lang="en-GB" smtClean="0"/>
              <a:t>‹#›</a:t>
            </a:fld>
            <a:endParaRPr lang="en-GB"/>
          </a:p>
        </p:txBody>
      </p:sp>
    </p:spTree>
    <p:extLst>
      <p:ext uri="{BB962C8B-B14F-4D97-AF65-F5344CB8AC3E}">
        <p14:creationId xmlns:p14="http://schemas.microsoft.com/office/powerpoint/2010/main" val="8770220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8E0A3-1275-96CF-55B9-473B9BDA39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60D4C1-9295-B46D-1F27-11FB6CADA52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A34A2-1B68-B5C8-BFCC-30AE3C417B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C61E735C-787B-1C97-72C1-1665FE577122}"/>
              </a:ext>
            </a:extLst>
          </p:cNvPr>
          <p:cNvSpPr>
            <a:spLocks noGrp="1"/>
          </p:cNvSpPr>
          <p:nvPr>
            <p:ph type="sldNum" sz="quarter" idx="5"/>
          </p:nvPr>
        </p:nvSpPr>
        <p:spPr/>
        <p:txBody>
          <a:bodyPr/>
          <a:lstStyle/>
          <a:p>
            <a:fld id="{17B86C5B-9ABB-4FF0-A506-EC7034ECC205}" type="slidenum">
              <a:rPr lang="en-GB" smtClean="0"/>
              <a:t>3</a:t>
            </a:fld>
            <a:endParaRPr lang="en-GB"/>
          </a:p>
        </p:txBody>
      </p:sp>
    </p:spTree>
    <p:extLst>
      <p:ext uri="{BB962C8B-B14F-4D97-AF65-F5344CB8AC3E}">
        <p14:creationId xmlns:p14="http://schemas.microsoft.com/office/powerpoint/2010/main" val="926560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2E674-B325-E43F-C2F1-7BA4FAC8C8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1C731E-BC66-2AD1-9AE9-213CED77B5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858A0B-B47C-9FE3-D5F5-B71C80356ED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BC68E3D-8A64-E6C2-FFFC-3D2C8CC912AC}"/>
              </a:ext>
            </a:extLst>
          </p:cNvPr>
          <p:cNvSpPr>
            <a:spLocks noGrp="1"/>
          </p:cNvSpPr>
          <p:nvPr>
            <p:ph type="sldNum" sz="quarter" idx="5"/>
          </p:nvPr>
        </p:nvSpPr>
        <p:spPr/>
        <p:txBody>
          <a:bodyPr/>
          <a:lstStyle/>
          <a:p>
            <a:fld id="{17B86C5B-9ABB-4FF0-A506-EC7034ECC205}" type="slidenum">
              <a:rPr lang="en-GB" smtClean="0"/>
              <a:t>12</a:t>
            </a:fld>
            <a:endParaRPr lang="en-GB"/>
          </a:p>
        </p:txBody>
      </p:sp>
    </p:spTree>
    <p:extLst>
      <p:ext uri="{BB962C8B-B14F-4D97-AF65-F5344CB8AC3E}">
        <p14:creationId xmlns:p14="http://schemas.microsoft.com/office/powerpoint/2010/main" val="22844841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4B6DC-7F71-E123-D4AB-8EC3A5982D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C8D21A-71DF-9095-369A-B46D242C70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E016E9-2E19-88B3-DE11-772863D27E1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A39C90D-7EAE-0813-95EA-0C0EF3E711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97511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D59B8C-2073-37A0-E7C5-310B662F14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0FC1CD-4DC5-F7DC-9CC7-531418788A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6588E6-4633-968D-230D-AB0873E220C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6734009-7EA0-3EF6-AD96-B039855BB0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46658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3FDC8-82E8-0A95-ED68-310B1B5B6F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103B82-BD1B-54F4-B647-122D40BA36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F645B8-418C-DA94-A76E-F07F59BC01E6}"/>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90203294-F905-40DA-0278-A1E58D29AA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2312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95AA0-1797-0284-3150-B925BF26BE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E1150C-7855-AED0-8B03-797D469EFF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721DF-F6E3-147A-4F73-1C0C2AC187DE}"/>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DC5061D-BB7C-867F-E601-9B36AF0B76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9402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84E380-0950-E312-59E1-D83BE0A2D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A200D-1650-CAF4-5CEF-0C6187270C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2F289E-953C-F93A-9D9C-B9C03C0746E0}"/>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1694B496-FA49-C449-D4F1-6BA3F9BC97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97476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8E8E1-E1C5-A8AD-2CBC-3D9D01220D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0F043C-B9A1-AC6C-1A24-ACE521B603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236052-A87F-BEEC-A692-FFAB6AA490A4}"/>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F9DBF60-395C-5405-12A5-A3FE67875B6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130775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C9FA9-BBC2-AD0D-0A61-7FF1CA3D2B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68488B-AE56-E7D6-94C1-C7D8C7354B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2CF018-64E2-D1BD-1056-49BB0D03699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30868276-9D19-F919-84D9-E01C9CC51ADA}"/>
              </a:ext>
            </a:extLst>
          </p:cNvPr>
          <p:cNvSpPr>
            <a:spLocks noGrp="1"/>
          </p:cNvSpPr>
          <p:nvPr>
            <p:ph type="sldNum" sz="quarter" idx="5"/>
          </p:nvPr>
        </p:nvSpPr>
        <p:spPr/>
        <p:txBody>
          <a:bodyPr/>
          <a:lstStyle/>
          <a:p>
            <a:fld id="{17B86C5B-9ABB-4FF0-A506-EC7034ECC205}" type="slidenum">
              <a:rPr lang="en-GB" smtClean="0"/>
              <a:t>4</a:t>
            </a:fld>
            <a:endParaRPr lang="en-GB"/>
          </a:p>
        </p:txBody>
      </p:sp>
    </p:spTree>
    <p:extLst>
      <p:ext uri="{BB962C8B-B14F-4D97-AF65-F5344CB8AC3E}">
        <p14:creationId xmlns:p14="http://schemas.microsoft.com/office/powerpoint/2010/main" val="4278166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B86C5B-9ABB-4FF0-A506-EC7034ECC205}" type="slidenum">
              <a:rPr lang="en-GB" smtClean="0"/>
              <a:t>5</a:t>
            </a:fld>
            <a:endParaRPr lang="en-GB"/>
          </a:p>
        </p:txBody>
      </p:sp>
    </p:spTree>
    <p:extLst>
      <p:ext uri="{BB962C8B-B14F-4D97-AF65-F5344CB8AC3E}">
        <p14:creationId xmlns:p14="http://schemas.microsoft.com/office/powerpoint/2010/main" val="1831724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91BB-2474-57BA-3B3B-10EA1BE253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0DFCDF-D7E1-D600-5E6E-8150D5E84E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D3BAB1-743D-CFBA-62C8-8BD55C662D8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1151C2B-CA61-4DFD-E5EF-1EAF6D623D25}"/>
              </a:ext>
            </a:extLst>
          </p:cNvPr>
          <p:cNvSpPr>
            <a:spLocks noGrp="1"/>
          </p:cNvSpPr>
          <p:nvPr>
            <p:ph type="sldNum" sz="quarter" idx="5"/>
          </p:nvPr>
        </p:nvSpPr>
        <p:spPr/>
        <p:txBody>
          <a:bodyPr/>
          <a:lstStyle/>
          <a:p>
            <a:fld id="{17B86C5B-9ABB-4FF0-A506-EC7034ECC205}" type="slidenum">
              <a:rPr lang="en-GB" smtClean="0"/>
              <a:t>6</a:t>
            </a:fld>
            <a:endParaRPr lang="en-GB"/>
          </a:p>
        </p:txBody>
      </p:sp>
    </p:spTree>
    <p:extLst>
      <p:ext uri="{BB962C8B-B14F-4D97-AF65-F5344CB8AC3E}">
        <p14:creationId xmlns:p14="http://schemas.microsoft.com/office/powerpoint/2010/main" val="2533523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236C2-899D-FC5D-8741-62FE2E32A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FE63B-EE72-BB9F-9804-734C132FBB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1016DA-AE45-B4B4-638F-60E8AC78203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A273D66E-2571-4CBC-B64F-A939B1BC9C52}"/>
              </a:ext>
            </a:extLst>
          </p:cNvPr>
          <p:cNvSpPr>
            <a:spLocks noGrp="1"/>
          </p:cNvSpPr>
          <p:nvPr>
            <p:ph type="sldNum" sz="quarter" idx="5"/>
          </p:nvPr>
        </p:nvSpPr>
        <p:spPr/>
        <p:txBody>
          <a:bodyPr/>
          <a:lstStyle/>
          <a:p>
            <a:fld id="{17B86C5B-9ABB-4FF0-A506-EC7034ECC205}" type="slidenum">
              <a:rPr lang="en-GB" smtClean="0"/>
              <a:t>7</a:t>
            </a:fld>
            <a:endParaRPr lang="en-GB"/>
          </a:p>
        </p:txBody>
      </p:sp>
    </p:spTree>
    <p:extLst>
      <p:ext uri="{BB962C8B-B14F-4D97-AF65-F5344CB8AC3E}">
        <p14:creationId xmlns:p14="http://schemas.microsoft.com/office/powerpoint/2010/main" val="979326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39456D-61EA-2BE1-AE48-EAD06393E2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A82E0-BE68-F4CB-A00E-F2B89869DB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14285C-C448-6247-50FD-8A77EDB0EA4C}"/>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2B33053-DDF7-7EF1-C5E8-78191EF08518}"/>
              </a:ext>
            </a:extLst>
          </p:cNvPr>
          <p:cNvSpPr>
            <a:spLocks noGrp="1"/>
          </p:cNvSpPr>
          <p:nvPr>
            <p:ph type="sldNum" sz="quarter" idx="5"/>
          </p:nvPr>
        </p:nvSpPr>
        <p:spPr/>
        <p:txBody>
          <a:bodyPr/>
          <a:lstStyle/>
          <a:p>
            <a:fld id="{17B86C5B-9ABB-4FF0-A506-EC7034ECC205}" type="slidenum">
              <a:rPr lang="en-GB" smtClean="0"/>
              <a:t>8</a:t>
            </a:fld>
            <a:endParaRPr lang="en-GB"/>
          </a:p>
        </p:txBody>
      </p:sp>
    </p:spTree>
    <p:extLst>
      <p:ext uri="{BB962C8B-B14F-4D97-AF65-F5344CB8AC3E}">
        <p14:creationId xmlns:p14="http://schemas.microsoft.com/office/powerpoint/2010/main" val="447322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3CF64-E8DF-98E4-24E1-D17100336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2591F2-BC0C-B028-B3E7-DD2B1AFEAB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14D85C-C4C0-8FFC-D386-3A7D48755E1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E4E085FD-DD5E-92AE-5013-B881F315B3D9}"/>
              </a:ext>
            </a:extLst>
          </p:cNvPr>
          <p:cNvSpPr>
            <a:spLocks noGrp="1"/>
          </p:cNvSpPr>
          <p:nvPr>
            <p:ph type="sldNum" sz="quarter" idx="5"/>
          </p:nvPr>
        </p:nvSpPr>
        <p:spPr/>
        <p:txBody>
          <a:bodyPr/>
          <a:lstStyle/>
          <a:p>
            <a:fld id="{17B86C5B-9ABB-4FF0-A506-EC7034ECC205}" type="slidenum">
              <a:rPr lang="en-GB" smtClean="0"/>
              <a:t>9</a:t>
            </a:fld>
            <a:endParaRPr lang="en-GB"/>
          </a:p>
        </p:txBody>
      </p:sp>
    </p:spTree>
    <p:extLst>
      <p:ext uri="{BB962C8B-B14F-4D97-AF65-F5344CB8AC3E}">
        <p14:creationId xmlns:p14="http://schemas.microsoft.com/office/powerpoint/2010/main" val="325859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445492-2602-412F-456D-EF9AC478C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566803-9A78-45B1-3CED-DA2FA1929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667FAB-3C6B-60F6-B952-DAE8DE506A9B}"/>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72BC27E7-8F5F-D7CF-1F92-2BF4C7879281}"/>
              </a:ext>
            </a:extLst>
          </p:cNvPr>
          <p:cNvSpPr>
            <a:spLocks noGrp="1"/>
          </p:cNvSpPr>
          <p:nvPr>
            <p:ph type="sldNum" sz="quarter" idx="5"/>
          </p:nvPr>
        </p:nvSpPr>
        <p:spPr/>
        <p:txBody>
          <a:bodyPr/>
          <a:lstStyle/>
          <a:p>
            <a:fld id="{17B86C5B-9ABB-4FF0-A506-EC7034ECC205}" type="slidenum">
              <a:rPr lang="en-GB" smtClean="0"/>
              <a:t>10</a:t>
            </a:fld>
            <a:endParaRPr lang="en-GB"/>
          </a:p>
        </p:txBody>
      </p:sp>
    </p:spTree>
    <p:extLst>
      <p:ext uri="{BB962C8B-B14F-4D97-AF65-F5344CB8AC3E}">
        <p14:creationId xmlns:p14="http://schemas.microsoft.com/office/powerpoint/2010/main" val="2853933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065F4-499F-D13F-178D-8EDA259202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1B561A-3E62-C909-DBB4-87973E26AF4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47CF9-C5D9-347D-F884-75B1B0E51C02}"/>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8F0E2BEB-5EF1-AD57-9DC1-A52E09F453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B86C5B-9ABB-4FF0-A506-EC7034ECC205}"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8587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2CAB82-8783-3F60-4083-CDDFBE47BAF9}"/>
              </a:ext>
            </a:extLst>
          </p:cNvPr>
          <p:cNvPicPr>
            <a:picLocks noChangeAspect="1"/>
          </p:cNvPicPr>
          <p:nvPr userDrawn="1"/>
        </p:nvPicPr>
        <p:blipFill>
          <a:blip r:embed="rId2"/>
          <a:srcRect/>
          <a:stretch/>
        </p:blipFill>
        <p:spPr>
          <a:xfrm>
            <a:off x="0" y="1016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a:stretch>
            <a:fillRect/>
          </a:stretch>
        </p:blipFill>
        <p:spPr>
          <a:xfrm>
            <a:off x="263236" y="3188961"/>
            <a:ext cx="6276109" cy="3532206"/>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8"/>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3" r:id="rId5"/>
    <p:sldLayoutId id="2147483662" r:id="rId6"/>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19.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sv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9.png"/><Relationship Id="rId4"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educationnaturepark.org.uk/sites/default/files/2025-12/KS3%20light%20and%20heat%20guidance.pdf" TargetMode="External"/><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1065498" y="1720244"/>
            <a:ext cx="9828566" cy="2531417"/>
          </a:xfrm>
        </p:spPr>
        <p:txBody>
          <a:bodyPr>
            <a:normAutofit fontScale="90000"/>
          </a:bodyPr>
          <a:lstStyle/>
          <a:p>
            <a:r>
              <a:rPr lang="en-US">
                <a:latin typeface="Work Sans"/>
              </a:rPr>
              <a:t>Physics in the Nature Park</a:t>
            </a:r>
            <a:br>
              <a:rPr lang="en-US"/>
            </a:br>
            <a:endParaRPr lang="en-US"/>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a:xfrm>
            <a:off x="1614714" y="3551094"/>
            <a:ext cx="9144000" cy="1655762"/>
          </a:xfrm>
        </p:spPr>
        <p:txBody>
          <a:bodyPr vert="horz" lIns="91440" tIns="45720" rIns="91440" bIns="45720" rtlCol="0" anchor="t">
            <a:normAutofit/>
          </a:bodyPr>
          <a:lstStyle/>
          <a:p>
            <a:r>
              <a:rPr lang="en-US">
                <a:latin typeface="Work Sans"/>
              </a:rPr>
              <a:t>Linking light and heat with everyday school experiences</a:t>
            </a:r>
          </a:p>
        </p:txBody>
      </p:sp>
    </p:spTree>
    <p:extLst>
      <p:ext uri="{BB962C8B-B14F-4D97-AF65-F5344CB8AC3E}">
        <p14:creationId xmlns:p14="http://schemas.microsoft.com/office/powerpoint/2010/main" val="1294564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AE9AD6-6988-D356-1796-134F35E3CE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347420-A524-B347-091C-8D6F06D06671}"/>
              </a:ext>
            </a:extLst>
          </p:cNvPr>
          <p:cNvSpPr>
            <a:spLocks noGrp="1"/>
          </p:cNvSpPr>
          <p:nvPr>
            <p:ph type="title"/>
          </p:nvPr>
        </p:nvSpPr>
        <p:spPr>
          <a:xfrm>
            <a:off x="696288" y="691697"/>
            <a:ext cx="10802655" cy="911439"/>
          </a:xfrm>
        </p:spPr>
        <p:txBody>
          <a:bodyPr vert="horz" lIns="91440" tIns="45720" rIns="91440" bIns="45720" rtlCol="0" anchor="ctr">
            <a:noAutofit/>
          </a:bodyPr>
          <a:lstStyle/>
          <a:p>
            <a:r>
              <a:rPr lang="en-US" dirty="0">
                <a:latin typeface="Work Sans"/>
              </a:rPr>
              <a:t>Example school ground images</a:t>
            </a:r>
          </a:p>
          <a:p>
            <a:endParaRPr lang="en-US" dirty="0">
              <a:latin typeface="Work Sans"/>
            </a:endParaRPr>
          </a:p>
        </p:txBody>
      </p:sp>
      <p:pic>
        <p:nvPicPr>
          <p:cNvPr id="3" name="Picture 2" descr="A close-up of a baseball field&#10;&#10;Description automatically generated">
            <a:extLst>
              <a:ext uri="{FF2B5EF4-FFF2-40B4-BE49-F238E27FC236}">
                <a16:creationId xmlns:a16="http://schemas.microsoft.com/office/drawing/2014/main" id="{0C5F3CB8-142B-E422-F786-B7597EBD896E}"/>
              </a:ext>
            </a:extLst>
          </p:cNvPr>
          <p:cNvPicPr>
            <a:picLocks noChangeAspect="1"/>
          </p:cNvPicPr>
          <p:nvPr/>
        </p:nvPicPr>
        <p:blipFill>
          <a:blip r:embed="rId3" cstate="print">
            <a:extLst>
              <a:ext uri="{28A0092B-C50C-407E-A947-70E740481C1C}">
                <a14:useLocalDpi xmlns:a14="http://schemas.microsoft.com/office/drawing/2010/main" val="0"/>
              </a:ext>
            </a:extLst>
          </a:blip>
          <a:srcRect l="50776"/>
          <a:stretch/>
        </p:blipFill>
        <p:spPr bwMode="auto">
          <a:xfrm>
            <a:off x="6444794" y="1952674"/>
            <a:ext cx="4211331" cy="3240752"/>
          </a:xfrm>
          <a:prstGeom prst="rect">
            <a:avLst/>
          </a:prstGeom>
          <a:noFill/>
          <a:ln>
            <a:noFill/>
          </a:ln>
        </p:spPr>
      </p:pic>
      <p:pic>
        <p:nvPicPr>
          <p:cNvPr id="4" name="Picture 3" descr="A close-up of a baseball field&#10;&#10;Description automatically generated">
            <a:extLst>
              <a:ext uri="{FF2B5EF4-FFF2-40B4-BE49-F238E27FC236}">
                <a16:creationId xmlns:a16="http://schemas.microsoft.com/office/drawing/2014/main" id="{FD3223D6-6C18-4E7F-EB4F-38DF099B5A0A}"/>
              </a:ext>
            </a:extLst>
          </p:cNvPr>
          <p:cNvPicPr>
            <a:picLocks noChangeAspect="1"/>
          </p:cNvPicPr>
          <p:nvPr/>
        </p:nvPicPr>
        <p:blipFill>
          <a:blip r:embed="rId3" cstate="print">
            <a:extLst>
              <a:ext uri="{28A0092B-C50C-407E-A947-70E740481C1C}">
                <a14:useLocalDpi xmlns:a14="http://schemas.microsoft.com/office/drawing/2010/main" val="0"/>
              </a:ext>
            </a:extLst>
          </a:blip>
          <a:srcRect t="1911" r="50776"/>
          <a:stretch/>
        </p:blipFill>
        <p:spPr bwMode="auto">
          <a:xfrm>
            <a:off x="1977559" y="2017328"/>
            <a:ext cx="4120751" cy="3110437"/>
          </a:xfrm>
          <a:prstGeom prst="rect">
            <a:avLst/>
          </a:prstGeom>
          <a:noFill/>
          <a:ln>
            <a:noFill/>
          </a:ln>
        </p:spPr>
      </p:pic>
      <p:sp>
        <p:nvSpPr>
          <p:cNvPr id="5" name="TextBox 4">
            <a:extLst>
              <a:ext uri="{FF2B5EF4-FFF2-40B4-BE49-F238E27FC236}">
                <a16:creationId xmlns:a16="http://schemas.microsoft.com/office/drawing/2014/main" id="{777AA613-3CA2-A555-EA38-9F9BCF24A073}"/>
              </a:ext>
            </a:extLst>
          </p:cNvPr>
          <p:cNvSpPr txBox="1"/>
          <p:nvPr/>
        </p:nvSpPr>
        <p:spPr>
          <a:xfrm>
            <a:off x="3917043" y="5758543"/>
            <a:ext cx="46300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Tree>
    <p:extLst>
      <p:ext uri="{BB962C8B-B14F-4D97-AF65-F5344CB8AC3E}">
        <p14:creationId xmlns:p14="http://schemas.microsoft.com/office/powerpoint/2010/main" val="5289851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700E8-2848-1735-C8FB-4A6DEA120E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78B50C-8667-892D-7006-935C7F5632D9}"/>
              </a:ext>
            </a:extLst>
          </p:cNvPr>
          <p:cNvSpPr>
            <a:spLocks noGrp="1"/>
          </p:cNvSpPr>
          <p:nvPr>
            <p:ph type="title"/>
          </p:nvPr>
        </p:nvSpPr>
        <p:spPr>
          <a:xfrm>
            <a:off x="551145" y="365126"/>
            <a:ext cx="10802655" cy="1886205"/>
          </a:xfrm>
        </p:spPr>
        <p:txBody>
          <a:bodyPr>
            <a:normAutofit/>
          </a:bodyPr>
          <a:lstStyle/>
          <a:p>
            <a:r>
              <a:rPr lang="en-GB">
                <a:latin typeface="Work Sans"/>
              </a:rPr>
              <a:t>Example school ground images</a:t>
            </a:r>
          </a:p>
          <a:p>
            <a:endParaRPr lang="en-GB" sz="2800" b="0">
              <a:latin typeface="Work Sans"/>
            </a:endParaRPr>
          </a:p>
        </p:txBody>
      </p:sp>
      <p:pic>
        <p:nvPicPr>
          <p:cNvPr id="5" name="Picture 4" descr="A hand holding a infrared thermometer&#10;&#10;Description automatically generated">
            <a:extLst>
              <a:ext uri="{FF2B5EF4-FFF2-40B4-BE49-F238E27FC236}">
                <a16:creationId xmlns:a16="http://schemas.microsoft.com/office/drawing/2014/main" id="{BB41DDB8-3A7D-B662-ED1C-175A5FDD57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03190" y="1989349"/>
            <a:ext cx="9086151" cy="3028069"/>
          </a:xfrm>
          <a:prstGeom prst="rect">
            <a:avLst/>
          </a:prstGeom>
          <a:noFill/>
          <a:ln>
            <a:noFill/>
          </a:ln>
        </p:spPr>
      </p:pic>
    </p:spTree>
    <p:extLst>
      <p:ext uri="{BB962C8B-B14F-4D97-AF65-F5344CB8AC3E}">
        <p14:creationId xmlns:p14="http://schemas.microsoft.com/office/powerpoint/2010/main" val="1466012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4DF5B-BEAC-CCC6-50C2-FF80F4A73457}"/>
            </a:ext>
          </a:extLst>
        </p:cNvPr>
        <p:cNvGrpSpPr/>
        <p:nvPr/>
      </p:nvGrpSpPr>
      <p:grpSpPr>
        <a:xfrm>
          <a:off x="0" y="0"/>
          <a:ext cx="0" cy="0"/>
          <a:chOff x="0" y="0"/>
          <a:chExt cx="0" cy="0"/>
        </a:xfrm>
      </p:grpSpPr>
      <p:pic>
        <p:nvPicPr>
          <p:cNvPr id="5" name="Picture 4" descr="A screenshot of a building&#10;&#10;Description automatically generated">
            <a:extLst>
              <a:ext uri="{FF2B5EF4-FFF2-40B4-BE49-F238E27FC236}">
                <a16:creationId xmlns:a16="http://schemas.microsoft.com/office/drawing/2014/main" id="{4AA214AA-7D26-9585-A815-15226221EA53}"/>
              </a:ext>
            </a:extLst>
          </p:cNvPr>
          <p:cNvPicPr>
            <a:picLocks noChangeAspect="1"/>
          </p:cNvPicPr>
          <p:nvPr/>
        </p:nvPicPr>
        <p:blipFill>
          <a:blip r:embed="rId3" cstate="print">
            <a:extLst>
              <a:ext uri="{28A0092B-C50C-407E-A947-70E740481C1C}">
                <a14:useLocalDpi xmlns:a14="http://schemas.microsoft.com/office/drawing/2010/main" val="0"/>
              </a:ext>
            </a:extLst>
          </a:blip>
          <a:srcRect l="52064" r="1280"/>
          <a:stretch/>
        </p:blipFill>
        <p:spPr bwMode="auto">
          <a:xfrm>
            <a:off x="6393082" y="1718379"/>
            <a:ext cx="3000896" cy="3862871"/>
          </a:xfrm>
          <a:prstGeom prst="rect">
            <a:avLst/>
          </a:prstGeom>
          <a:noFill/>
          <a:ln>
            <a:noFill/>
          </a:ln>
        </p:spPr>
      </p:pic>
      <p:pic>
        <p:nvPicPr>
          <p:cNvPr id="7" name="Picture 6" descr="A screenshot of a building&#10;&#10;Description automatically generated">
            <a:extLst>
              <a:ext uri="{FF2B5EF4-FFF2-40B4-BE49-F238E27FC236}">
                <a16:creationId xmlns:a16="http://schemas.microsoft.com/office/drawing/2014/main" id="{BC46605B-D674-C455-78AA-4E48CFD799CC}"/>
              </a:ext>
            </a:extLst>
          </p:cNvPr>
          <p:cNvPicPr>
            <a:picLocks noChangeAspect="1"/>
          </p:cNvPicPr>
          <p:nvPr/>
        </p:nvPicPr>
        <p:blipFill>
          <a:blip r:embed="rId3" cstate="print">
            <a:extLst>
              <a:ext uri="{28A0092B-C50C-407E-A947-70E740481C1C}">
                <a14:useLocalDpi xmlns:a14="http://schemas.microsoft.com/office/drawing/2010/main" val="0"/>
              </a:ext>
            </a:extLst>
          </a:blip>
          <a:srcRect l="1330" r="52014"/>
          <a:stretch/>
        </p:blipFill>
        <p:spPr bwMode="auto">
          <a:xfrm>
            <a:off x="583078" y="1718379"/>
            <a:ext cx="3000896" cy="3862869"/>
          </a:xfrm>
          <a:prstGeom prst="rect">
            <a:avLst/>
          </a:prstGeom>
          <a:noFill/>
          <a:ln>
            <a:noFill/>
          </a:ln>
        </p:spPr>
      </p:pic>
      <p:sp>
        <p:nvSpPr>
          <p:cNvPr id="3" name="TextBox 2">
            <a:extLst>
              <a:ext uri="{FF2B5EF4-FFF2-40B4-BE49-F238E27FC236}">
                <a16:creationId xmlns:a16="http://schemas.microsoft.com/office/drawing/2014/main" id="{AE2CE4BA-603D-F37C-24B0-23BC16CCB8BE}"/>
              </a:ext>
            </a:extLst>
          </p:cNvPr>
          <p:cNvSpPr txBox="1"/>
          <p:nvPr/>
        </p:nvSpPr>
        <p:spPr>
          <a:xfrm>
            <a:off x="3794991" y="5822043"/>
            <a:ext cx="4602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
        <p:nvSpPr>
          <p:cNvPr id="4" name="TextBox 3">
            <a:extLst>
              <a:ext uri="{FF2B5EF4-FFF2-40B4-BE49-F238E27FC236}">
                <a16:creationId xmlns:a16="http://schemas.microsoft.com/office/drawing/2014/main" id="{F9ED7C12-9375-7FD3-CD2C-F389E2A13402}"/>
              </a:ext>
            </a:extLst>
          </p:cNvPr>
          <p:cNvSpPr txBox="1"/>
          <p:nvPr/>
        </p:nvSpPr>
        <p:spPr>
          <a:xfrm>
            <a:off x="686789" y="726374"/>
            <a:ext cx="7711043"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Work Sans"/>
              </a:rPr>
              <a:t>What is happening in the images?</a:t>
            </a:r>
            <a:endParaRPr lang="en-GB" sz="3200">
              <a:ea typeface="Calibri"/>
              <a:cs typeface="Calibri"/>
            </a:endParaRPr>
          </a:p>
        </p:txBody>
      </p:sp>
      <p:sp>
        <p:nvSpPr>
          <p:cNvPr id="2" name="TextBox 1">
            <a:extLst>
              <a:ext uri="{FF2B5EF4-FFF2-40B4-BE49-F238E27FC236}">
                <a16:creationId xmlns:a16="http://schemas.microsoft.com/office/drawing/2014/main" id="{C2C52B6F-9DC6-140E-85D2-81B7B11FDC75}"/>
              </a:ext>
            </a:extLst>
          </p:cNvPr>
          <p:cNvSpPr txBox="1"/>
          <p:nvPr/>
        </p:nvSpPr>
        <p:spPr>
          <a:xfrm>
            <a:off x="3790208" y="2558142"/>
            <a:ext cx="2543299"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Work Sans"/>
              </a:rPr>
              <a:t>Dark surfaces</a:t>
            </a:r>
            <a:r>
              <a:rPr lang="en-US" sz="2400">
                <a:latin typeface="Work Sans"/>
              </a:rPr>
              <a:t> absorb more solar radiation, heating up and emitting more thermal energy </a:t>
            </a:r>
            <a:endParaRPr lang="en-US" sz="2400">
              <a:ea typeface="Calibri"/>
              <a:cs typeface="Calibri"/>
            </a:endParaRPr>
          </a:p>
        </p:txBody>
      </p:sp>
      <p:sp>
        <p:nvSpPr>
          <p:cNvPr id="6" name="TextBox 5">
            <a:extLst>
              <a:ext uri="{FF2B5EF4-FFF2-40B4-BE49-F238E27FC236}">
                <a16:creationId xmlns:a16="http://schemas.microsoft.com/office/drawing/2014/main" id="{B9786F88-1B1F-4ABF-8C18-5D0C752F6674}"/>
              </a:ext>
            </a:extLst>
          </p:cNvPr>
          <p:cNvSpPr txBox="1"/>
          <p:nvPr/>
        </p:nvSpPr>
        <p:spPr>
          <a:xfrm>
            <a:off x="9568600" y="2489989"/>
            <a:ext cx="235527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latin typeface="Work Sans"/>
              </a:rPr>
              <a:t>Pale surfaces</a:t>
            </a:r>
            <a:r>
              <a:rPr lang="en-US" sz="2400">
                <a:latin typeface="Work Sans"/>
              </a:rPr>
              <a:t> absorb less radiation, stay cooler, and warm the air less</a:t>
            </a:r>
            <a:endParaRPr lang="en-US" sz="2400">
              <a:latin typeface="Work Sans"/>
              <a:ea typeface="Calibri"/>
              <a:cs typeface="Calibri"/>
            </a:endParaRPr>
          </a:p>
        </p:txBody>
      </p:sp>
    </p:spTree>
    <p:extLst>
      <p:ext uri="{BB962C8B-B14F-4D97-AF65-F5344CB8AC3E}">
        <p14:creationId xmlns:p14="http://schemas.microsoft.com/office/powerpoint/2010/main" val="345615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609CD-3E3F-4959-E393-A92C5311A965}"/>
            </a:ext>
          </a:extLst>
        </p:cNvPr>
        <p:cNvGrpSpPr/>
        <p:nvPr/>
      </p:nvGrpSpPr>
      <p:grpSpPr>
        <a:xfrm>
          <a:off x="0" y="0"/>
          <a:ext cx="0" cy="0"/>
          <a:chOff x="0" y="0"/>
          <a:chExt cx="0" cy="0"/>
        </a:xfrm>
      </p:grpSpPr>
      <p:pic>
        <p:nvPicPr>
          <p:cNvPr id="8" name="Graphic 7" descr="Shirt with solid fill">
            <a:extLst>
              <a:ext uri="{FF2B5EF4-FFF2-40B4-BE49-F238E27FC236}">
                <a16:creationId xmlns:a16="http://schemas.microsoft.com/office/drawing/2014/main" id="{CED1AF7C-8727-EEE1-C1D8-1D4B8551CED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189514" y="3679044"/>
            <a:ext cx="2910112" cy="2910112"/>
          </a:xfrm>
          <a:prstGeom prst="rect">
            <a:avLst/>
          </a:prstGeom>
        </p:spPr>
      </p:pic>
      <p:sp>
        <p:nvSpPr>
          <p:cNvPr id="2" name="Title 1">
            <a:extLst>
              <a:ext uri="{FF2B5EF4-FFF2-40B4-BE49-F238E27FC236}">
                <a16:creationId xmlns:a16="http://schemas.microsoft.com/office/drawing/2014/main" id="{B622AD38-CB9B-9FF8-B05C-3DB32A586C45}"/>
              </a:ext>
            </a:extLst>
          </p:cNvPr>
          <p:cNvSpPr>
            <a:spLocks noGrp="1"/>
          </p:cNvSpPr>
          <p:nvPr>
            <p:ph type="title"/>
          </p:nvPr>
        </p:nvSpPr>
        <p:spPr/>
        <p:txBody>
          <a:bodyPr/>
          <a:lstStyle/>
          <a:p>
            <a:r>
              <a:rPr lang="en-US" dirty="0">
                <a:latin typeface="Work Sans"/>
              </a:rPr>
              <a:t>Surfaces and sunshine </a:t>
            </a:r>
            <a:endParaRPr lang="en-US" dirty="0"/>
          </a:p>
        </p:txBody>
      </p:sp>
      <p:sp>
        <p:nvSpPr>
          <p:cNvPr id="3" name="Content Placeholder 2">
            <a:extLst>
              <a:ext uri="{FF2B5EF4-FFF2-40B4-BE49-F238E27FC236}">
                <a16:creationId xmlns:a16="http://schemas.microsoft.com/office/drawing/2014/main" id="{E00C507A-7215-15DB-7C5D-BB34C9E4874A}"/>
              </a:ext>
            </a:extLst>
          </p:cNvPr>
          <p:cNvSpPr>
            <a:spLocks noGrp="1"/>
          </p:cNvSpPr>
          <p:nvPr>
            <p:ph idx="1"/>
          </p:nvPr>
        </p:nvSpPr>
        <p:spPr>
          <a:xfrm>
            <a:off x="671547" y="1271098"/>
            <a:ext cx="11277865" cy="679405"/>
          </a:xfrm>
        </p:spPr>
        <p:txBody>
          <a:bodyPr vert="horz" lIns="91440" tIns="45720" rIns="91440" bIns="45720" rtlCol="0" anchor="t">
            <a:noAutofit/>
          </a:bodyPr>
          <a:lstStyle/>
          <a:p>
            <a:pPr marL="0" indent="0">
              <a:buNone/>
            </a:pPr>
            <a:r>
              <a:rPr lang="en-GB">
                <a:latin typeface="Work Sans"/>
              </a:rPr>
              <a:t>Which shirt would likely be most uncomfortable in a heatwave?</a:t>
            </a:r>
            <a:endParaRPr lang="en-US"/>
          </a:p>
          <a:p>
            <a:pPr marL="0" indent="0">
              <a:buNone/>
            </a:pPr>
            <a:br>
              <a:rPr lang="en-GB">
                <a:latin typeface="Work Sans"/>
              </a:rPr>
            </a:br>
            <a:r>
              <a:rPr lang="en-GB">
                <a:latin typeface="Work Sans"/>
              </a:rPr>
              <a:t>What happens to solar radiation after it hits each T-shirt?</a:t>
            </a:r>
            <a:endParaRPr lang="en-US"/>
          </a:p>
        </p:txBody>
      </p:sp>
      <p:pic>
        <p:nvPicPr>
          <p:cNvPr id="6" name="Graphic 5" descr="Shirt with solid fill">
            <a:extLst>
              <a:ext uri="{FF2B5EF4-FFF2-40B4-BE49-F238E27FC236}">
                <a16:creationId xmlns:a16="http://schemas.microsoft.com/office/drawing/2014/main" id="{F273BD27-0923-A2B5-3076-6E8E90AB1A4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874470" y="3670800"/>
            <a:ext cx="2910112" cy="2910112"/>
          </a:xfrm>
          <a:prstGeom prst="rect">
            <a:avLst/>
          </a:prstGeom>
        </p:spPr>
      </p:pic>
      <p:pic>
        <p:nvPicPr>
          <p:cNvPr id="7" name="Graphic 6" descr="Shirt with solid fill">
            <a:extLst>
              <a:ext uri="{FF2B5EF4-FFF2-40B4-BE49-F238E27FC236}">
                <a16:creationId xmlns:a16="http://schemas.microsoft.com/office/drawing/2014/main" id="{7FA7F1A6-7FD1-180B-4318-32A08CCB5D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2898" y="3662879"/>
            <a:ext cx="2910112" cy="2910112"/>
          </a:xfrm>
          <a:prstGeom prst="rect">
            <a:avLst/>
          </a:prstGeom>
        </p:spPr>
      </p:pic>
      <p:pic>
        <p:nvPicPr>
          <p:cNvPr id="5" name="Graphic 4" descr="Dim (Smaller Sun) with solid fill">
            <a:extLst>
              <a:ext uri="{FF2B5EF4-FFF2-40B4-BE49-F238E27FC236}">
                <a16:creationId xmlns:a16="http://schemas.microsoft.com/office/drawing/2014/main" id="{C92EC358-6F66-1A80-D1DC-13794F4DD2C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533898" y="2704604"/>
            <a:ext cx="1449614" cy="1449614"/>
          </a:xfrm>
          <a:prstGeom prst="rect">
            <a:avLst/>
          </a:prstGeom>
        </p:spPr>
      </p:pic>
    </p:spTree>
    <p:extLst>
      <p:ext uri="{BB962C8B-B14F-4D97-AF65-F5344CB8AC3E}">
        <p14:creationId xmlns:p14="http://schemas.microsoft.com/office/powerpoint/2010/main" val="35886049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DAF5C-013C-CC92-A0F7-B206382F5C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2D250F-63E7-7C93-A6EC-FDF19489A906}"/>
              </a:ext>
            </a:extLst>
          </p:cNvPr>
          <p:cNvSpPr>
            <a:spLocks noGrp="1"/>
          </p:cNvSpPr>
          <p:nvPr>
            <p:ph type="title"/>
          </p:nvPr>
        </p:nvSpPr>
        <p:spPr>
          <a:xfrm>
            <a:off x="551145" y="365126"/>
            <a:ext cx="10802655" cy="888348"/>
          </a:xfrm>
        </p:spPr>
        <p:txBody>
          <a:bodyPr>
            <a:normAutofit/>
          </a:bodyPr>
          <a:lstStyle/>
          <a:p>
            <a:r>
              <a:rPr lang="en-GB" dirty="0">
                <a:latin typeface="Work Sans"/>
              </a:rPr>
              <a:t>Learning from architecture </a:t>
            </a:r>
          </a:p>
        </p:txBody>
      </p:sp>
      <p:pic>
        <p:nvPicPr>
          <p:cNvPr id="4" name="Picture 3" descr="A white buildings on a hill by the ocean&#10;&#10;AI-generated content may be incorrect.">
            <a:extLst>
              <a:ext uri="{FF2B5EF4-FFF2-40B4-BE49-F238E27FC236}">
                <a16:creationId xmlns:a16="http://schemas.microsoft.com/office/drawing/2014/main" id="{370F0D5A-D924-B197-40F9-D9BCFD1CA345}"/>
              </a:ext>
            </a:extLst>
          </p:cNvPr>
          <p:cNvPicPr>
            <a:picLocks noChangeAspect="1"/>
          </p:cNvPicPr>
          <p:nvPr/>
        </p:nvPicPr>
        <p:blipFill>
          <a:blip r:embed="rId3"/>
          <a:stretch>
            <a:fillRect/>
          </a:stretch>
        </p:blipFill>
        <p:spPr>
          <a:xfrm>
            <a:off x="5152873" y="1578334"/>
            <a:ext cx="6200022" cy="3691247"/>
          </a:xfrm>
          <a:prstGeom prst="rect">
            <a:avLst/>
          </a:prstGeom>
        </p:spPr>
      </p:pic>
      <p:sp>
        <p:nvSpPr>
          <p:cNvPr id="6" name="TextBox 5">
            <a:extLst>
              <a:ext uri="{FF2B5EF4-FFF2-40B4-BE49-F238E27FC236}">
                <a16:creationId xmlns:a16="http://schemas.microsoft.com/office/drawing/2014/main" id="{55D519EA-FD1E-DCE1-D5E9-823A815D22F7}"/>
              </a:ext>
            </a:extLst>
          </p:cNvPr>
          <p:cNvSpPr txBox="1"/>
          <p:nvPr/>
        </p:nvSpPr>
        <p:spPr>
          <a:xfrm>
            <a:off x="5155870" y="5259779"/>
            <a:ext cx="60960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t>Santorini, Greece, CC0</a:t>
            </a:r>
            <a:r>
              <a:rPr lang="en-GB">
                <a:solidFill>
                  <a:srgbClr val="000000"/>
                </a:solidFill>
                <a:ea typeface="Calibri"/>
                <a:cs typeface="Calibri"/>
              </a:rPr>
              <a:t>​</a:t>
            </a:r>
            <a:endParaRPr lang="en-GB"/>
          </a:p>
        </p:txBody>
      </p:sp>
      <p:sp>
        <p:nvSpPr>
          <p:cNvPr id="7" name="TextBox 6">
            <a:extLst>
              <a:ext uri="{FF2B5EF4-FFF2-40B4-BE49-F238E27FC236}">
                <a16:creationId xmlns:a16="http://schemas.microsoft.com/office/drawing/2014/main" id="{EB8F04CF-9E6F-F97B-70C0-D2B7CB418E4C}"/>
              </a:ext>
            </a:extLst>
          </p:cNvPr>
          <p:cNvSpPr txBox="1"/>
          <p:nvPr/>
        </p:nvSpPr>
        <p:spPr>
          <a:xfrm>
            <a:off x="547585" y="2087253"/>
            <a:ext cx="4251200"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solidFill>
                  <a:srgbClr val="000000"/>
                </a:solidFill>
                <a:latin typeface="Work Sans"/>
                <a:cs typeface="Segoe UI"/>
              </a:rPr>
              <a:t>How can traditional Mediterranean and Arabic building designs teach us to keep buildings cool in hot sun?</a:t>
            </a:r>
            <a:endParaRPr lang="en-GB" sz="2800" dirty="0"/>
          </a:p>
        </p:txBody>
      </p:sp>
    </p:spTree>
    <p:extLst>
      <p:ext uri="{BB962C8B-B14F-4D97-AF65-F5344CB8AC3E}">
        <p14:creationId xmlns:p14="http://schemas.microsoft.com/office/powerpoint/2010/main" val="9050021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6F4404-1A41-D0B9-353C-1B4F2F27C6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6CC2C4-15B3-DC90-6FE6-A2065EA4D9BA}"/>
              </a:ext>
            </a:extLst>
          </p:cNvPr>
          <p:cNvSpPr>
            <a:spLocks noGrp="1"/>
          </p:cNvSpPr>
          <p:nvPr>
            <p:ph type="title"/>
          </p:nvPr>
        </p:nvSpPr>
        <p:spPr>
          <a:xfrm>
            <a:off x="551145" y="365126"/>
            <a:ext cx="10802655" cy="1886205"/>
          </a:xfrm>
        </p:spPr>
        <p:txBody>
          <a:bodyPr>
            <a:normAutofit/>
          </a:bodyPr>
          <a:lstStyle/>
          <a:p>
            <a:r>
              <a:rPr lang="en-GB">
                <a:latin typeface="Work Sans" pitchFamily="2" charset="0"/>
              </a:rPr>
              <a:t>Who is correct and why? </a:t>
            </a:r>
          </a:p>
          <a:p>
            <a:endParaRPr lang="en-GB">
              <a:latin typeface="Work Sans" pitchFamily="2" charset="0"/>
            </a:endParaRPr>
          </a:p>
          <a:p>
            <a:endParaRPr lang="en-GB" sz="3600" b="0">
              <a:latin typeface="Work Sans" pitchFamily="2" charset="0"/>
            </a:endParaRPr>
          </a:p>
        </p:txBody>
      </p:sp>
      <p:pic>
        <p:nvPicPr>
          <p:cNvPr id="3" name="Graphic 2" descr="Female Profile outline">
            <a:extLst>
              <a:ext uri="{FF2B5EF4-FFF2-40B4-BE49-F238E27FC236}">
                <a16:creationId xmlns:a16="http://schemas.microsoft.com/office/drawing/2014/main" id="{69DD6697-4D9B-E28D-44C1-7C5A7E5152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537277" y="3632225"/>
            <a:ext cx="2409645" cy="2380890"/>
          </a:xfrm>
          <a:prstGeom prst="rect">
            <a:avLst/>
          </a:prstGeom>
        </p:spPr>
      </p:pic>
      <p:pic>
        <p:nvPicPr>
          <p:cNvPr id="5" name="Graphic 4" descr="Male profile outline">
            <a:extLst>
              <a:ext uri="{FF2B5EF4-FFF2-40B4-BE49-F238E27FC236}">
                <a16:creationId xmlns:a16="http://schemas.microsoft.com/office/drawing/2014/main" id="{D1AF5F9B-1A07-05C2-231B-28D6C5150F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01918" y="2124656"/>
            <a:ext cx="2539041" cy="2510286"/>
          </a:xfrm>
          <a:prstGeom prst="rect">
            <a:avLst/>
          </a:prstGeom>
        </p:spPr>
      </p:pic>
      <p:sp>
        <p:nvSpPr>
          <p:cNvPr id="4" name="Speech Bubble: Rectangle with Corners Rounded 3">
            <a:extLst>
              <a:ext uri="{FF2B5EF4-FFF2-40B4-BE49-F238E27FC236}">
                <a16:creationId xmlns:a16="http://schemas.microsoft.com/office/drawing/2014/main" id="{F1872234-10D8-96D1-EFFF-4BFD9F01FA85}"/>
              </a:ext>
            </a:extLst>
          </p:cNvPr>
          <p:cNvSpPr/>
          <p:nvPr/>
        </p:nvSpPr>
        <p:spPr>
          <a:xfrm>
            <a:off x="2162369" y="1710182"/>
            <a:ext cx="2361528" cy="1520480"/>
          </a:xfrm>
          <a:prstGeom prst="wedgeRoundRectCallout">
            <a:avLst/>
          </a:prstGeom>
          <a:solidFill>
            <a:srgbClr val="C97E2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rgbClr val="000000"/>
                </a:solidFill>
                <a:latin typeface="Work Sans"/>
              </a:rPr>
              <a:t>Sunlight warms the air</a:t>
            </a:r>
            <a:endParaRPr lang="en-US" sz="2800">
              <a:latin typeface="Work Sans"/>
              <a:ea typeface="Calibri"/>
              <a:cs typeface="Calibri"/>
            </a:endParaRPr>
          </a:p>
        </p:txBody>
      </p:sp>
      <p:sp>
        <p:nvSpPr>
          <p:cNvPr id="6" name="Speech Bubble: Rectangle with Corners Rounded 5">
            <a:extLst>
              <a:ext uri="{FF2B5EF4-FFF2-40B4-BE49-F238E27FC236}">
                <a16:creationId xmlns:a16="http://schemas.microsoft.com/office/drawing/2014/main" id="{4E37E20E-7608-7E6D-F6F5-4687AD5BF2FE}"/>
              </a:ext>
            </a:extLst>
          </p:cNvPr>
          <p:cNvSpPr/>
          <p:nvPr/>
        </p:nvSpPr>
        <p:spPr>
          <a:xfrm>
            <a:off x="8855111" y="1015398"/>
            <a:ext cx="2896980" cy="1523133"/>
          </a:xfrm>
          <a:prstGeom prst="wedgeRoundRectCallout">
            <a:avLst/>
          </a:prstGeom>
          <a:solidFill>
            <a:srgbClr val="C97E2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chemeClr val="tx1"/>
                </a:solidFill>
                <a:latin typeface="Work Sans" pitchFamily="2" charset="0"/>
              </a:rPr>
              <a:t>Sunlight warms dark surfaces</a:t>
            </a:r>
          </a:p>
        </p:txBody>
      </p:sp>
      <p:sp>
        <p:nvSpPr>
          <p:cNvPr id="9" name="TextBox 8">
            <a:extLst>
              <a:ext uri="{FF2B5EF4-FFF2-40B4-BE49-F238E27FC236}">
                <a16:creationId xmlns:a16="http://schemas.microsoft.com/office/drawing/2014/main" id="{B3E51E52-39B8-7ADE-C99A-52F352446434}"/>
              </a:ext>
            </a:extLst>
          </p:cNvPr>
          <p:cNvSpPr txBox="1"/>
          <p:nvPr/>
        </p:nvSpPr>
        <p:spPr>
          <a:xfrm>
            <a:off x="1075895" y="4470148"/>
            <a:ext cx="1227357"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2800">
                <a:latin typeface="Work Sans" pitchFamily="2" charset="0"/>
                <a:ea typeface="Calibri"/>
                <a:cs typeface="Calibri"/>
              </a:rPr>
              <a:t>Ash</a:t>
            </a:r>
          </a:p>
        </p:txBody>
      </p:sp>
      <p:sp>
        <p:nvSpPr>
          <p:cNvPr id="10" name="TextBox 9">
            <a:extLst>
              <a:ext uri="{FF2B5EF4-FFF2-40B4-BE49-F238E27FC236}">
                <a16:creationId xmlns:a16="http://schemas.microsoft.com/office/drawing/2014/main" id="{B64A85CD-F56A-C6C9-F03B-58CC45DC775C}"/>
              </a:ext>
            </a:extLst>
          </p:cNvPr>
          <p:cNvSpPr txBox="1"/>
          <p:nvPr/>
        </p:nvSpPr>
        <p:spPr>
          <a:xfrm>
            <a:off x="4397993" y="5759533"/>
            <a:ext cx="9072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latin typeface="Work Sans" pitchFamily="2" charset="0"/>
              </a:rPr>
              <a:t>Em</a:t>
            </a:r>
            <a:endParaRPr lang="en-GB" sz="2800">
              <a:solidFill>
                <a:srgbClr val="000000"/>
              </a:solidFill>
              <a:latin typeface="Work Sans" pitchFamily="2" charset="0"/>
              <a:ea typeface="Calibri"/>
              <a:cs typeface="Calibri"/>
            </a:endParaRPr>
          </a:p>
        </p:txBody>
      </p:sp>
      <p:sp>
        <p:nvSpPr>
          <p:cNvPr id="7" name="Speech Bubble: Rectangle with Corners Rounded 6">
            <a:extLst>
              <a:ext uri="{FF2B5EF4-FFF2-40B4-BE49-F238E27FC236}">
                <a16:creationId xmlns:a16="http://schemas.microsoft.com/office/drawing/2014/main" id="{40283775-C56D-BE72-C262-8BE98281CF87}"/>
              </a:ext>
            </a:extLst>
          </p:cNvPr>
          <p:cNvSpPr/>
          <p:nvPr/>
        </p:nvSpPr>
        <p:spPr>
          <a:xfrm>
            <a:off x="5114384" y="1915945"/>
            <a:ext cx="2352695" cy="1879392"/>
          </a:xfrm>
          <a:prstGeom prst="wedgeRoundRectCallout">
            <a:avLst/>
          </a:prstGeom>
          <a:solidFill>
            <a:srgbClr val="C97E2D"/>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800">
                <a:solidFill>
                  <a:schemeClr val="tx1"/>
                </a:solidFill>
                <a:latin typeface="Work Sans" pitchFamily="2" charset="0"/>
              </a:rPr>
              <a:t>It is dark surfaces which heat the air</a:t>
            </a:r>
            <a:endParaRPr lang="en-US" sz="2800">
              <a:solidFill>
                <a:schemeClr val="tx1"/>
              </a:solidFill>
              <a:latin typeface="Work Sans" pitchFamily="2" charset="0"/>
            </a:endParaRPr>
          </a:p>
        </p:txBody>
      </p:sp>
      <p:pic>
        <p:nvPicPr>
          <p:cNvPr id="8" name="Graphic 7" descr="User outline">
            <a:extLst>
              <a:ext uri="{FF2B5EF4-FFF2-40B4-BE49-F238E27FC236}">
                <a16:creationId xmlns:a16="http://schemas.microsoft.com/office/drawing/2014/main" id="{EB16E90C-994F-C1D9-1489-83352110407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84177" y="2467099"/>
            <a:ext cx="2715492" cy="2705595"/>
          </a:xfrm>
          <a:prstGeom prst="rect">
            <a:avLst/>
          </a:prstGeom>
        </p:spPr>
      </p:pic>
      <p:sp>
        <p:nvSpPr>
          <p:cNvPr id="11" name="TextBox 10">
            <a:extLst>
              <a:ext uri="{FF2B5EF4-FFF2-40B4-BE49-F238E27FC236}">
                <a16:creationId xmlns:a16="http://schemas.microsoft.com/office/drawing/2014/main" id="{DE8129FB-FA0A-C196-D41A-0658F6F4FD28}"/>
              </a:ext>
            </a:extLst>
          </p:cNvPr>
          <p:cNvSpPr txBox="1"/>
          <p:nvPr/>
        </p:nvSpPr>
        <p:spPr>
          <a:xfrm>
            <a:off x="8857013" y="4656117"/>
            <a:ext cx="110836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a:solidFill>
                  <a:srgbClr val="132F1D"/>
                </a:solidFill>
                <a:latin typeface="Work Sans" pitchFamily="2" charset="0"/>
                <a:ea typeface="Calibri"/>
                <a:cs typeface="Calibri"/>
              </a:rPr>
              <a:t>Kiran</a:t>
            </a:r>
            <a:endParaRPr lang="en-US" sz="2800">
              <a:solidFill>
                <a:srgbClr val="000000"/>
              </a:solidFill>
              <a:latin typeface="Work Sans" pitchFamily="2" charset="0"/>
              <a:ea typeface="Calibri"/>
              <a:cs typeface="Calibri"/>
            </a:endParaRPr>
          </a:p>
        </p:txBody>
      </p:sp>
      <p:sp>
        <p:nvSpPr>
          <p:cNvPr id="12" name="TextBox 11">
            <a:extLst>
              <a:ext uri="{FF2B5EF4-FFF2-40B4-BE49-F238E27FC236}">
                <a16:creationId xmlns:a16="http://schemas.microsoft.com/office/drawing/2014/main" id="{11F3E081-C2C2-384E-8A7D-D0BEAD480D61}"/>
              </a:ext>
            </a:extLst>
          </p:cNvPr>
          <p:cNvSpPr txBox="1"/>
          <p:nvPr/>
        </p:nvSpPr>
        <p:spPr>
          <a:xfrm>
            <a:off x="6239869" y="5534311"/>
            <a:ext cx="5115789"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800">
                <a:latin typeface="Work Sans" pitchFamily="2" charset="0"/>
                <a:ea typeface="Calibri"/>
                <a:cs typeface="Calibri"/>
              </a:rPr>
              <a:t>Em and Kiran are correct. Ash is incorrect. </a:t>
            </a:r>
            <a:endParaRPr lang="en-GB" sz="2800">
              <a:latin typeface="Work Sans" pitchFamily="2" charset="0"/>
            </a:endParaRPr>
          </a:p>
        </p:txBody>
      </p:sp>
    </p:spTree>
    <p:extLst>
      <p:ext uri="{BB962C8B-B14F-4D97-AF65-F5344CB8AC3E}">
        <p14:creationId xmlns:p14="http://schemas.microsoft.com/office/powerpoint/2010/main" val="3432114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5480A5-E472-701A-24C7-1DE451CFA1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D45E06-B397-210A-74AB-EE1EA8FA951B}"/>
              </a:ext>
            </a:extLst>
          </p:cNvPr>
          <p:cNvSpPr>
            <a:spLocks noGrp="1"/>
          </p:cNvSpPr>
          <p:nvPr>
            <p:ph type="title"/>
          </p:nvPr>
        </p:nvSpPr>
        <p:spPr>
          <a:xfrm>
            <a:off x="551145" y="365126"/>
            <a:ext cx="10802655" cy="1886205"/>
          </a:xfrm>
        </p:spPr>
        <p:txBody>
          <a:bodyPr>
            <a:normAutofit/>
          </a:bodyPr>
          <a:lstStyle/>
          <a:p>
            <a:r>
              <a:rPr lang="en-GB">
                <a:latin typeface="Work Sans"/>
              </a:rPr>
              <a:t>Graphic: The greenhouse effect</a:t>
            </a:r>
          </a:p>
          <a:p>
            <a:endParaRPr lang="en-GB">
              <a:latin typeface="Work Sans"/>
            </a:endParaRPr>
          </a:p>
          <a:p>
            <a:endParaRPr lang="en-GB" sz="3600" b="0">
              <a:latin typeface="Work Sans"/>
            </a:endParaRPr>
          </a:p>
        </p:txBody>
      </p:sp>
      <p:pic>
        <p:nvPicPr>
          <p:cNvPr id="13" name="Greenhouse_effect_revised_HD_English">
            <a:hlinkClick r:id="" action="ppaction://media"/>
            <a:extLst>
              <a:ext uri="{FF2B5EF4-FFF2-40B4-BE49-F238E27FC236}">
                <a16:creationId xmlns:a16="http://schemas.microsoft.com/office/drawing/2014/main" id="{9D614B42-389A-41E4-15E5-94E2084AA9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134589" y="1428833"/>
            <a:ext cx="7922821" cy="4457206"/>
          </a:xfrm>
          <a:prstGeom prst="rect">
            <a:avLst/>
          </a:prstGeom>
        </p:spPr>
      </p:pic>
      <p:sp>
        <p:nvSpPr>
          <p:cNvPr id="14" name="TextBox 13">
            <a:extLst>
              <a:ext uri="{FF2B5EF4-FFF2-40B4-BE49-F238E27FC236}">
                <a16:creationId xmlns:a16="http://schemas.microsoft.com/office/drawing/2014/main" id="{9529EA02-58DC-EE1A-8D38-01275C7A936E}"/>
              </a:ext>
            </a:extLst>
          </p:cNvPr>
          <p:cNvSpPr txBox="1"/>
          <p:nvPr/>
        </p:nvSpPr>
        <p:spPr>
          <a:xfrm>
            <a:off x="3277855" y="6110350"/>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GB"/>
          </a:p>
        </p:txBody>
      </p:sp>
      <p:sp>
        <p:nvSpPr>
          <p:cNvPr id="18" name="TextBox 17">
            <a:extLst>
              <a:ext uri="{FF2B5EF4-FFF2-40B4-BE49-F238E27FC236}">
                <a16:creationId xmlns:a16="http://schemas.microsoft.com/office/drawing/2014/main" id="{C49F9F81-5975-B923-7E5E-C518C42AB3CA}"/>
              </a:ext>
            </a:extLst>
          </p:cNvPr>
          <p:cNvSpPr txBox="1"/>
          <p:nvPr/>
        </p:nvSpPr>
        <p:spPr>
          <a:xfrm>
            <a:off x="4351593" y="5997552"/>
            <a:ext cx="33509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Work Sans"/>
                <a:ea typeface="Calibri"/>
                <a:cs typeface="Calibri"/>
              </a:rPr>
              <a:t>Credit - NASA-JPL/Caltech</a:t>
            </a:r>
            <a:endParaRPr lang="en-GB">
              <a:latin typeface="Work Sans"/>
            </a:endParaRPr>
          </a:p>
        </p:txBody>
      </p:sp>
    </p:spTree>
    <p:extLst>
      <p:ext uri="{BB962C8B-B14F-4D97-AF65-F5344CB8AC3E}">
        <p14:creationId xmlns:p14="http://schemas.microsoft.com/office/powerpoint/2010/main" val="19001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D25C4-9341-8E05-DDA3-CFD20A213E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02D8B1-47CF-5A72-6A64-AEA383C892E8}"/>
              </a:ext>
            </a:extLst>
          </p:cNvPr>
          <p:cNvSpPr>
            <a:spLocks noGrp="1"/>
          </p:cNvSpPr>
          <p:nvPr>
            <p:ph type="title"/>
          </p:nvPr>
        </p:nvSpPr>
        <p:spPr>
          <a:xfrm>
            <a:off x="551145" y="365126"/>
            <a:ext cx="10802655" cy="1886205"/>
          </a:xfrm>
        </p:spPr>
        <p:txBody>
          <a:bodyPr>
            <a:normAutofit/>
          </a:bodyPr>
          <a:lstStyle/>
          <a:p>
            <a:r>
              <a:rPr lang="en-GB" sz="2400">
                <a:latin typeface="Work Sans" pitchFamily="2" charset="0"/>
              </a:rPr>
              <a:t>Surface colour – Predicting what happens to air temperature</a:t>
            </a:r>
          </a:p>
          <a:p>
            <a:endParaRPr lang="en-GB" sz="2400">
              <a:latin typeface="Work Sans" pitchFamily="2" charset="0"/>
            </a:endParaRPr>
          </a:p>
          <a:p>
            <a:endParaRPr lang="en-GB" sz="2800" b="0">
              <a:latin typeface="Work Sans" pitchFamily="2" charset="0"/>
            </a:endParaRPr>
          </a:p>
        </p:txBody>
      </p:sp>
      <p:sp>
        <p:nvSpPr>
          <p:cNvPr id="3" name="TextBox 2">
            <a:extLst>
              <a:ext uri="{FF2B5EF4-FFF2-40B4-BE49-F238E27FC236}">
                <a16:creationId xmlns:a16="http://schemas.microsoft.com/office/drawing/2014/main" id="{392F3A78-099E-743B-9E6A-99031CBC2A46}"/>
              </a:ext>
            </a:extLst>
          </p:cNvPr>
          <p:cNvSpPr txBox="1"/>
          <p:nvPr/>
        </p:nvSpPr>
        <p:spPr>
          <a:xfrm>
            <a:off x="1709165" y="5163164"/>
            <a:ext cx="278265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dirty="0">
                <a:latin typeface="Work Sans" pitchFamily="2" charset="0"/>
                <a:ea typeface="Calibri"/>
                <a:cs typeface="Calibri"/>
              </a:rPr>
              <a:t>No heating of air.</a:t>
            </a:r>
          </a:p>
        </p:txBody>
      </p:sp>
      <p:pic>
        <p:nvPicPr>
          <p:cNvPr id="7" name="Picture 6">
            <a:extLst>
              <a:ext uri="{FF2B5EF4-FFF2-40B4-BE49-F238E27FC236}">
                <a16:creationId xmlns:a16="http://schemas.microsoft.com/office/drawing/2014/main" id="{9866FB01-5AD0-268F-EC12-63CD48F3E828}"/>
              </a:ext>
            </a:extLst>
          </p:cNvPr>
          <p:cNvPicPr>
            <a:picLocks noChangeAspect="1"/>
          </p:cNvPicPr>
          <p:nvPr/>
        </p:nvPicPr>
        <p:blipFill>
          <a:blip r:embed="rId3"/>
          <a:srcRect r="51990" b="244"/>
          <a:stretch>
            <a:fillRect/>
          </a:stretch>
        </p:blipFill>
        <p:spPr>
          <a:xfrm>
            <a:off x="824435" y="1292712"/>
            <a:ext cx="4072072" cy="3707695"/>
          </a:xfrm>
          <a:prstGeom prst="rect">
            <a:avLst/>
          </a:prstGeom>
        </p:spPr>
      </p:pic>
      <p:pic>
        <p:nvPicPr>
          <p:cNvPr id="8" name="Picture 7" descr="A sun and arrows pointing to the sun&#10;&#10;AI-generated content may be incorrect.">
            <a:extLst>
              <a:ext uri="{FF2B5EF4-FFF2-40B4-BE49-F238E27FC236}">
                <a16:creationId xmlns:a16="http://schemas.microsoft.com/office/drawing/2014/main" id="{C5D61ACC-AD78-E456-EAD7-AF4F439CD8D9}"/>
              </a:ext>
            </a:extLst>
          </p:cNvPr>
          <p:cNvPicPr>
            <a:picLocks noChangeAspect="1"/>
          </p:cNvPicPr>
          <p:nvPr/>
        </p:nvPicPr>
        <p:blipFill>
          <a:blip r:embed="rId3"/>
          <a:srcRect l="50525" t="-800" r="-233"/>
          <a:stretch>
            <a:fillRect/>
          </a:stretch>
        </p:blipFill>
        <p:spPr>
          <a:xfrm>
            <a:off x="6142070" y="1184017"/>
            <a:ext cx="4216068" cy="3746507"/>
          </a:xfrm>
          <a:prstGeom prst="rect">
            <a:avLst/>
          </a:prstGeom>
        </p:spPr>
      </p:pic>
      <p:sp>
        <p:nvSpPr>
          <p:cNvPr id="9" name="TextBox 4">
            <a:extLst>
              <a:ext uri="{FF2B5EF4-FFF2-40B4-BE49-F238E27FC236}">
                <a16:creationId xmlns:a16="http://schemas.microsoft.com/office/drawing/2014/main" id="{6F36F0C0-1249-024D-F7D6-C62C32538284}"/>
              </a:ext>
            </a:extLst>
          </p:cNvPr>
          <p:cNvSpPr txBox="1"/>
          <p:nvPr/>
        </p:nvSpPr>
        <p:spPr>
          <a:xfrm>
            <a:off x="5395452" y="5079161"/>
            <a:ext cx="6635336" cy="156966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buAutoNum type="arabicPeriod"/>
            </a:pPr>
            <a:r>
              <a:rPr lang="en-GB" sz="2400">
                <a:solidFill>
                  <a:srgbClr val="132F1D"/>
                </a:solidFill>
                <a:latin typeface="Work Sans" pitchFamily="2" charset="0"/>
                <a:ea typeface="Calibri"/>
                <a:cs typeface="Calibri"/>
              </a:rPr>
              <a:t>The surface is heated</a:t>
            </a:r>
            <a:r>
              <a:rPr lang="en-GB" sz="2400" b="0" i="0" u="none" strike="noStrike" baseline="0">
                <a:solidFill>
                  <a:srgbClr val="132F1D"/>
                </a:solidFill>
                <a:latin typeface="Work Sans" pitchFamily="2" charset="0"/>
                <a:ea typeface="Calibri"/>
                <a:cs typeface="Calibri"/>
              </a:rPr>
              <a:t>.</a:t>
            </a:r>
            <a:r>
              <a:rPr lang="en-GB" sz="2400">
                <a:solidFill>
                  <a:srgbClr val="132F1D"/>
                </a:solidFill>
                <a:latin typeface="Work Sans" pitchFamily="2" charset="0"/>
                <a:ea typeface="Calibri"/>
                <a:cs typeface="Calibri"/>
              </a:rPr>
              <a:t> </a:t>
            </a:r>
          </a:p>
          <a:p>
            <a:pPr marL="457200" indent="-457200">
              <a:buAutoNum type="arabicPeriod"/>
            </a:pPr>
            <a:r>
              <a:rPr lang="en-GB" sz="2400">
                <a:solidFill>
                  <a:srgbClr val="132F1D"/>
                </a:solidFill>
                <a:latin typeface="Work Sans"/>
                <a:ea typeface="Calibri"/>
                <a:cs typeface="Calibri"/>
              </a:rPr>
              <a:t>The squiggly arrows show that the air around the surface is heated.</a:t>
            </a:r>
          </a:p>
          <a:p>
            <a:pPr marL="457200" indent="-457200">
              <a:buAutoNum type="arabicPeriod"/>
            </a:pPr>
            <a:r>
              <a:rPr lang="en-GB" sz="2400">
                <a:solidFill>
                  <a:srgbClr val="132F1D"/>
                </a:solidFill>
                <a:latin typeface="Work Sans" pitchFamily="2" charset="0"/>
                <a:ea typeface="Calibri"/>
                <a:cs typeface="Calibri"/>
              </a:rPr>
              <a:t>The air is therefore heated. </a:t>
            </a:r>
            <a:endParaRPr lang="en-GB" sz="2400">
              <a:latin typeface="Work Sans" pitchFamily="2" charset="0"/>
              <a:ea typeface="Calibri"/>
              <a:cs typeface="Calibri"/>
            </a:endParaRPr>
          </a:p>
        </p:txBody>
      </p:sp>
    </p:spTree>
    <p:extLst>
      <p:ext uri="{BB962C8B-B14F-4D97-AF65-F5344CB8AC3E}">
        <p14:creationId xmlns:p14="http://schemas.microsoft.com/office/powerpoint/2010/main" val="250215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01D1E-9D9C-3D7B-5056-92F65D3C3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C96587-6388-65EF-0770-AF590BC0B81D}"/>
              </a:ext>
            </a:extLst>
          </p:cNvPr>
          <p:cNvSpPr>
            <a:spLocks noGrp="1"/>
          </p:cNvSpPr>
          <p:nvPr>
            <p:ph type="title"/>
          </p:nvPr>
        </p:nvSpPr>
        <p:spPr>
          <a:xfrm>
            <a:off x="551145" y="365126"/>
            <a:ext cx="10802655" cy="1886205"/>
          </a:xfrm>
        </p:spPr>
        <p:txBody>
          <a:bodyPr>
            <a:normAutofit/>
          </a:bodyPr>
          <a:lstStyle/>
          <a:p>
            <a:r>
              <a:rPr lang="en-GB" sz="3600" dirty="0">
                <a:latin typeface="Work Sans"/>
              </a:rPr>
              <a:t>Air temperature </a:t>
            </a:r>
          </a:p>
          <a:p>
            <a:endParaRPr lang="en-GB" sz="2400">
              <a:latin typeface="Work Sans"/>
            </a:endParaRPr>
          </a:p>
          <a:p>
            <a:endParaRPr lang="en-GB" sz="2800" b="0">
              <a:latin typeface="Work Sans"/>
            </a:endParaRPr>
          </a:p>
        </p:txBody>
      </p:sp>
      <p:sp>
        <p:nvSpPr>
          <p:cNvPr id="3" name="TextBox 2">
            <a:extLst>
              <a:ext uri="{FF2B5EF4-FFF2-40B4-BE49-F238E27FC236}">
                <a16:creationId xmlns:a16="http://schemas.microsoft.com/office/drawing/2014/main" id="{298FE7ED-DABA-6620-5208-67227EFBC7D2}"/>
              </a:ext>
            </a:extLst>
          </p:cNvPr>
          <p:cNvSpPr txBox="1"/>
          <p:nvPr/>
        </p:nvSpPr>
        <p:spPr>
          <a:xfrm>
            <a:off x="560716" y="1574321"/>
            <a:ext cx="731807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Sans-Serif"/>
              <a:buChar char="•"/>
            </a:pPr>
            <a:r>
              <a:rPr lang="en-US" sz="2400" dirty="0">
                <a:latin typeface="Work Sans"/>
                <a:cs typeface="Arial"/>
              </a:rPr>
              <a:t>Why is the temperature in the shade much lower than in full sun? </a:t>
            </a:r>
            <a:endParaRPr lang="en-US" sz="2400" dirty="0">
              <a:ea typeface="Calibri"/>
              <a:cs typeface="Calibri"/>
            </a:endParaRPr>
          </a:p>
          <a:p>
            <a:pPr marL="342900" indent="-342900">
              <a:buFont typeface="Arial,Sans-Serif"/>
              <a:buChar char="•"/>
            </a:pPr>
            <a:endParaRPr lang="en-GB" sz="2400" dirty="0">
              <a:ea typeface="Calibri"/>
              <a:cs typeface="Calibri"/>
            </a:endParaRPr>
          </a:p>
          <a:p>
            <a:pPr marL="342900" indent="-342900">
              <a:buFont typeface="Arial,Sans-Serif"/>
              <a:buChar char="•"/>
            </a:pPr>
            <a:r>
              <a:rPr lang="en-US" sz="2400" dirty="0">
                <a:latin typeface="Work Sans"/>
                <a:cs typeface="Arial"/>
              </a:rPr>
              <a:t>Why is the air often cool on a sunny summer morning, even though the sun feels warm on your skin?</a:t>
            </a:r>
            <a:endParaRPr lang="en-US" sz="2400" dirty="0">
              <a:ea typeface="Calibri"/>
              <a:cs typeface="Calibri"/>
            </a:endParaRPr>
          </a:p>
          <a:p>
            <a:pPr marL="342900" indent="-342900">
              <a:buFont typeface="Arial,Sans-Serif"/>
              <a:buChar char="•"/>
            </a:pPr>
            <a:endParaRPr lang="en-GB" sz="2400" dirty="0">
              <a:ea typeface="Calibri"/>
              <a:cs typeface="Calibri"/>
            </a:endParaRPr>
          </a:p>
          <a:p>
            <a:pPr marL="342900" indent="-342900">
              <a:buFont typeface="Arial,Sans-Serif"/>
              <a:buChar char="•"/>
            </a:pPr>
            <a:r>
              <a:rPr lang="en-US" sz="2400" dirty="0">
                <a:latin typeface="Work Sans"/>
                <a:cs typeface="Arial"/>
              </a:rPr>
              <a:t>Why is the hottest time of a sunny summer’s day usually mid-to-late afternoon, not midday when the sun is shining most directly?</a:t>
            </a:r>
            <a:endParaRPr lang="en-US" sz="2400" dirty="0">
              <a:ea typeface="Calibri"/>
              <a:cs typeface="Calibri"/>
            </a:endParaRPr>
          </a:p>
          <a:p>
            <a:pPr marL="342900" indent="-342900">
              <a:buFont typeface="Arial,Sans-Serif"/>
              <a:buChar char="•"/>
            </a:pPr>
            <a:endParaRPr lang="en-US" sz="2400" dirty="0">
              <a:latin typeface="Work Sans"/>
              <a:cs typeface="Arial"/>
            </a:endParaRPr>
          </a:p>
        </p:txBody>
      </p:sp>
      <p:pic>
        <p:nvPicPr>
          <p:cNvPr id="5" name="Picture 4" descr="A sun shining through trees&#10;&#10;AI-generated content may be incorrect.">
            <a:extLst>
              <a:ext uri="{FF2B5EF4-FFF2-40B4-BE49-F238E27FC236}">
                <a16:creationId xmlns:a16="http://schemas.microsoft.com/office/drawing/2014/main" id="{757AA742-51AD-FF6E-F2F9-37E2AB578D7C}"/>
              </a:ext>
            </a:extLst>
          </p:cNvPr>
          <p:cNvPicPr>
            <a:picLocks noChangeAspect="1"/>
          </p:cNvPicPr>
          <p:nvPr/>
        </p:nvPicPr>
        <p:blipFill>
          <a:blip r:embed="rId3"/>
          <a:stretch>
            <a:fillRect/>
          </a:stretch>
        </p:blipFill>
        <p:spPr>
          <a:xfrm>
            <a:off x="8043353" y="1135811"/>
            <a:ext cx="3308351" cy="4859548"/>
          </a:xfrm>
          <a:prstGeom prst="rect">
            <a:avLst/>
          </a:prstGeom>
        </p:spPr>
      </p:pic>
    </p:spTree>
    <p:extLst>
      <p:ext uri="{BB962C8B-B14F-4D97-AF65-F5344CB8AC3E}">
        <p14:creationId xmlns:p14="http://schemas.microsoft.com/office/powerpoint/2010/main" val="20113436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5BD93-FEF2-5828-F05A-18403C718A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F527F8-D4CF-4D29-BDF8-F1877DD39611}"/>
              </a:ext>
            </a:extLst>
          </p:cNvPr>
          <p:cNvSpPr>
            <a:spLocks noGrp="1"/>
          </p:cNvSpPr>
          <p:nvPr>
            <p:ph type="title"/>
          </p:nvPr>
        </p:nvSpPr>
        <p:spPr>
          <a:xfrm>
            <a:off x="551145" y="365126"/>
            <a:ext cx="10802655" cy="1886205"/>
          </a:xfrm>
        </p:spPr>
        <p:txBody>
          <a:bodyPr>
            <a:normAutofit/>
          </a:bodyPr>
          <a:lstStyle/>
          <a:p>
            <a:r>
              <a:rPr lang="en-GB">
                <a:latin typeface="Work Sans"/>
              </a:rPr>
              <a:t>Explanation</a:t>
            </a:r>
          </a:p>
          <a:p>
            <a:endParaRPr lang="en-GB">
              <a:latin typeface="Work Sans"/>
            </a:endParaRPr>
          </a:p>
          <a:p>
            <a:endParaRPr lang="en-GB" sz="3600" b="0">
              <a:latin typeface="Work Sans"/>
            </a:endParaRPr>
          </a:p>
        </p:txBody>
      </p:sp>
      <p:pic>
        <p:nvPicPr>
          <p:cNvPr id="6" name="Picture 5">
            <a:extLst>
              <a:ext uri="{FF2B5EF4-FFF2-40B4-BE49-F238E27FC236}">
                <a16:creationId xmlns:a16="http://schemas.microsoft.com/office/drawing/2014/main" id="{E4705D96-0C09-23B2-809C-7EB8F06A8C35}"/>
              </a:ext>
            </a:extLst>
          </p:cNvPr>
          <p:cNvPicPr>
            <a:picLocks noChangeAspect="1"/>
          </p:cNvPicPr>
          <p:nvPr/>
        </p:nvPicPr>
        <p:blipFill>
          <a:blip r:embed="rId3"/>
          <a:stretch>
            <a:fillRect/>
          </a:stretch>
        </p:blipFill>
        <p:spPr>
          <a:xfrm>
            <a:off x="6345175" y="1305029"/>
            <a:ext cx="5244688" cy="4246295"/>
          </a:xfrm>
          <a:prstGeom prst="rect">
            <a:avLst/>
          </a:prstGeom>
        </p:spPr>
      </p:pic>
      <p:sp>
        <p:nvSpPr>
          <p:cNvPr id="7" name="TextBox 6">
            <a:extLst>
              <a:ext uri="{FF2B5EF4-FFF2-40B4-BE49-F238E27FC236}">
                <a16:creationId xmlns:a16="http://schemas.microsoft.com/office/drawing/2014/main" id="{C5830F99-F704-6C00-4B91-6AA138315647}"/>
              </a:ext>
            </a:extLst>
          </p:cNvPr>
          <p:cNvSpPr txBox="1"/>
          <p:nvPr/>
        </p:nvSpPr>
        <p:spPr>
          <a:xfrm>
            <a:off x="455221" y="1921494"/>
            <a:ext cx="5393377"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Work Sans"/>
                <a:ea typeface="Calibri"/>
                <a:cs typeface="Calibri"/>
              </a:rPr>
              <a:t>The sun heats the ground. It takes a while for the ground to become warm as there is a delay between the delivery of powerful solar radiation and the heating of the air. This is because solar radiation heats the earth’s surface, which in turn heats the air. This takes time.</a:t>
            </a:r>
          </a:p>
          <a:p>
            <a:endParaRPr lang="en-US" sz="1600">
              <a:latin typeface="Work Sans" pitchFamily="2" charset="0"/>
              <a:ea typeface="Calibri"/>
              <a:cs typeface="Calibri"/>
            </a:endParaRPr>
          </a:p>
          <a:p>
            <a:pPr algn="ctr"/>
            <a:endParaRPr lang="en-GB" sz="1600">
              <a:latin typeface="Work Sans" pitchFamily="2" charset="0"/>
              <a:ea typeface="Calibri" panose="020F0502020204030204"/>
              <a:cs typeface="Calibri" panose="020F0502020204030204"/>
            </a:endParaRPr>
          </a:p>
        </p:txBody>
      </p:sp>
    </p:spTree>
    <p:extLst>
      <p:ext uri="{BB962C8B-B14F-4D97-AF65-F5344CB8AC3E}">
        <p14:creationId xmlns:p14="http://schemas.microsoft.com/office/powerpoint/2010/main" val="3295905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a:latin typeface="Work Sans"/>
              </a:rPr>
              <a:t>Overview </a:t>
            </a:r>
            <a:endParaRPr lang="en-US"/>
          </a:p>
        </p:txBody>
      </p:sp>
      <p:sp>
        <p:nvSpPr>
          <p:cNvPr id="3" name="Content Placeholder 2">
            <a:extLst>
              <a:ext uri="{FF2B5EF4-FFF2-40B4-BE49-F238E27FC236}">
                <a16:creationId xmlns:a16="http://schemas.microsoft.com/office/drawing/2014/main" id="{743848DB-2263-5E63-AF29-1C0CA48C2C77}"/>
              </a:ext>
            </a:extLst>
          </p:cNvPr>
          <p:cNvSpPr>
            <a:spLocks noGrp="1"/>
          </p:cNvSpPr>
          <p:nvPr>
            <p:ph idx="1"/>
          </p:nvPr>
        </p:nvSpPr>
        <p:spPr>
          <a:xfrm>
            <a:off x="551145" y="1678488"/>
            <a:ext cx="11277865" cy="4498475"/>
          </a:xfrm>
        </p:spPr>
        <p:txBody>
          <a:bodyPr vert="horz" lIns="91440" tIns="45720" rIns="91440" bIns="45720" rtlCol="0" anchor="t">
            <a:normAutofit/>
          </a:bodyPr>
          <a:lstStyle/>
          <a:p>
            <a:pPr marL="0" indent="0">
              <a:buNone/>
            </a:pPr>
            <a:endParaRPr lang="en-GB" sz="2600">
              <a:latin typeface="Work Sans"/>
            </a:endParaRPr>
          </a:p>
          <a:p>
            <a:endParaRPr lang="en-US"/>
          </a:p>
        </p:txBody>
      </p:sp>
      <p:pic>
        <p:nvPicPr>
          <p:cNvPr id="7" name="Picture 6">
            <a:extLst>
              <a:ext uri="{FF2B5EF4-FFF2-40B4-BE49-F238E27FC236}">
                <a16:creationId xmlns:a16="http://schemas.microsoft.com/office/drawing/2014/main" id="{2122EB3D-7B4C-CE64-6B4C-A38DD08B37B1}"/>
              </a:ext>
            </a:extLst>
          </p:cNvPr>
          <p:cNvPicPr>
            <a:picLocks noChangeAspect="1"/>
          </p:cNvPicPr>
          <p:nvPr/>
        </p:nvPicPr>
        <p:blipFill>
          <a:blip r:embed="rId2"/>
          <a:stretch>
            <a:fillRect/>
          </a:stretch>
        </p:blipFill>
        <p:spPr>
          <a:xfrm>
            <a:off x="9884203" y="365126"/>
            <a:ext cx="1865102" cy="1161290"/>
          </a:xfrm>
          <a:prstGeom prst="rect">
            <a:avLst/>
          </a:prstGeom>
        </p:spPr>
      </p:pic>
      <p:sp>
        <p:nvSpPr>
          <p:cNvPr id="4" name="TextBox 3">
            <a:extLst>
              <a:ext uri="{FF2B5EF4-FFF2-40B4-BE49-F238E27FC236}">
                <a16:creationId xmlns:a16="http://schemas.microsoft.com/office/drawing/2014/main" id="{44E38893-DCB0-04AD-2470-4249AD116F7A}"/>
              </a:ext>
            </a:extLst>
          </p:cNvPr>
          <p:cNvSpPr txBox="1"/>
          <p:nvPr/>
        </p:nvSpPr>
        <p:spPr>
          <a:xfrm>
            <a:off x="551543" y="1894115"/>
            <a:ext cx="11097983"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Work Sans"/>
              </a:rPr>
              <a:t>These slides are an accompanying resource to the KS3 guidance ‘</a:t>
            </a:r>
            <a:r>
              <a:rPr lang="en-GB" dirty="0">
                <a:latin typeface="Work Sans"/>
                <a:hlinkClick r:id="rId3"/>
              </a:rPr>
              <a:t>Teaching light and heat topics through everyday experiences</a:t>
            </a:r>
            <a:r>
              <a:rPr lang="en-GB" dirty="0">
                <a:latin typeface="Work Sans"/>
              </a:rPr>
              <a:t>’. </a:t>
            </a:r>
            <a:endParaRPr lang="en-GB" dirty="0">
              <a:latin typeface="Calibri" panose="020F0502020204030204"/>
              <a:ea typeface="Calibri" panose="020F0502020204030204"/>
              <a:cs typeface="Calibri" panose="020F0502020204030204"/>
            </a:endParaRPr>
          </a:p>
          <a:p>
            <a:endParaRPr lang="en-GB" dirty="0">
              <a:latin typeface="Work Sans"/>
            </a:endParaRPr>
          </a:p>
          <a:p>
            <a:r>
              <a:rPr lang="en-GB" dirty="0">
                <a:latin typeface="Work Sans"/>
              </a:rPr>
              <a:t>The slides relate to different concepts, ideas and activities discussed in the guidance. </a:t>
            </a:r>
            <a:endParaRPr lang="en-GB" dirty="0">
              <a:latin typeface="Calibri" panose="020F0502020204030204"/>
              <a:ea typeface="Calibri"/>
              <a:cs typeface="Calibri"/>
            </a:endParaRPr>
          </a:p>
          <a:p>
            <a:endParaRPr lang="en-GB" dirty="0">
              <a:latin typeface="Work Sans"/>
              <a:ea typeface="Calibri"/>
              <a:cs typeface="Calibri"/>
            </a:endParaRPr>
          </a:p>
          <a:p>
            <a:r>
              <a:rPr lang="en-GB" dirty="0">
                <a:latin typeface="Work Sans"/>
                <a:ea typeface="Calibri"/>
                <a:cs typeface="Calibri"/>
              </a:rPr>
              <a:t>They are intended to be embedded within your own schemes of work to supports lessons on light transmission, absorption, and reflection; energy transfer by light; and human-driven CO₂ emissions and their impact on the climate. </a:t>
            </a:r>
          </a:p>
          <a:p>
            <a:endParaRPr lang="en-GB" dirty="0">
              <a:latin typeface="Work Sans"/>
              <a:ea typeface="Calibri"/>
              <a:cs typeface="Calibri"/>
            </a:endParaRPr>
          </a:p>
          <a:p>
            <a:r>
              <a:rPr lang="en-GB" dirty="0">
                <a:latin typeface="Work Sans"/>
                <a:ea typeface="Calibri"/>
                <a:cs typeface="Calibri"/>
              </a:rPr>
              <a:t>They link Physics concepts to learners' everyday experiences in their school grounds.</a:t>
            </a:r>
          </a:p>
        </p:txBody>
      </p:sp>
    </p:spTree>
    <p:extLst>
      <p:ext uri="{BB962C8B-B14F-4D97-AF65-F5344CB8AC3E}">
        <p14:creationId xmlns:p14="http://schemas.microsoft.com/office/powerpoint/2010/main" val="4150017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E3609-85D7-0B46-884A-C0F8D2754A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0699E1-8F54-FC03-2BF9-4C87B21EE732}"/>
              </a:ext>
            </a:extLst>
          </p:cNvPr>
          <p:cNvSpPr>
            <a:spLocks noGrp="1"/>
          </p:cNvSpPr>
          <p:nvPr>
            <p:ph type="title"/>
          </p:nvPr>
        </p:nvSpPr>
        <p:spPr>
          <a:xfrm>
            <a:off x="658354" y="451716"/>
            <a:ext cx="11065726" cy="824848"/>
          </a:xfrm>
        </p:spPr>
        <p:txBody>
          <a:bodyPr vert="horz" lIns="91440" tIns="45720" rIns="91440" bIns="45720" rtlCol="0" anchor="ctr">
            <a:noAutofit/>
          </a:bodyPr>
          <a:lstStyle/>
          <a:p>
            <a:r>
              <a:rPr lang="en-US">
                <a:solidFill>
                  <a:srgbClr val="132F1D"/>
                </a:solidFill>
                <a:latin typeface="Work Sans"/>
              </a:rPr>
              <a:t>Heating effects of light and infrared interacting with materials and surfaces</a:t>
            </a:r>
            <a:endParaRPr lang="en-US"/>
          </a:p>
        </p:txBody>
      </p:sp>
      <p:pic>
        <p:nvPicPr>
          <p:cNvPr id="3" name="Picture 2" descr="A black and white image of different types of arrows&#10;&#10;Description automatically generated">
            <a:extLst>
              <a:ext uri="{FF2B5EF4-FFF2-40B4-BE49-F238E27FC236}">
                <a16:creationId xmlns:a16="http://schemas.microsoft.com/office/drawing/2014/main" id="{BE9C971E-725C-4947-F695-77CC8B0F83E7}"/>
              </a:ext>
            </a:extLst>
          </p:cNvPr>
          <p:cNvPicPr>
            <a:picLocks noChangeAspect="1"/>
          </p:cNvPicPr>
          <p:nvPr/>
        </p:nvPicPr>
        <p:blipFill>
          <a:blip r:embed="rId3"/>
          <a:srcRect l="825" r="68750" b="58543"/>
          <a:stretch>
            <a:fillRect/>
          </a:stretch>
        </p:blipFill>
        <p:spPr>
          <a:xfrm>
            <a:off x="943264" y="1606468"/>
            <a:ext cx="3189844" cy="1742177"/>
          </a:xfrm>
          <a:prstGeom prst="rect">
            <a:avLst/>
          </a:prstGeom>
        </p:spPr>
      </p:pic>
      <p:pic>
        <p:nvPicPr>
          <p:cNvPr id="4" name="Picture 3" descr="A black and white image of different types of arrows&#10;&#10;Description automatically generated">
            <a:extLst>
              <a:ext uri="{FF2B5EF4-FFF2-40B4-BE49-F238E27FC236}">
                <a16:creationId xmlns:a16="http://schemas.microsoft.com/office/drawing/2014/main" id="{45E844AE-238E-28EA-CBA1-7D947F2F2E68}"/>
              </a:ext>
            </a:extLst>
          </p:cNvPr>
          <p:cNvPicPr>
            <a:picLocks noChangeAspect="1"/>
          </p:cNvPicPr>
          <p:nvPr/>
        </p:nvPicPr>
        <p:blipFill>
          <a:blip r:embed="rId3"/>
          <a:srcRect l="34234" r="34482" b="58537"/>
          <a:stretch>
            <a:fillRect/>
          </a:stretch>
        </p:blipFill>
        <p:spPr>
          <a:xfrm>
            <a:off x="4446485" y="1616364"/>
            <a:ext cx="3107418" cy="1742387"/>
          </a:xfrm>
          <a:prstGeom prst="rect">
            <a:avLst/>
          </a:prstGeom>
        </p:spPr>
      </p:pic>
      <p:pic>
        <p:nvPicPr>
          <p:cNvPr id="5" name="Picture 4" descr="A black and white image of different types of arrows&#10;&#10;Description automatically generated">
            <a:extLst>
              <a:ext uri="{FF2B5EF4-FFF2-40B4-BE49-F238E27FC236}">
                <a16:creationId xmlns:a16="http://schemas.microsoft.com/office/drawing/2014/main" id="{06274CD9-828C-8094-020B-5C6A4E78BC75}"/>
              </a:ext>
            </a:extLst>
          </p:cNvPr>
          <p:cNvPicPr>
            <a:picLocks noChangeAspect="1"/>
          </p:cNvPicPr>
          <p:nvPr/>
        </p:nvPicPr>
        <p:blipFill>
          <a:blip r:embed="rId3"/>
          <a:srcRect l="68738" b="58490"/>
          <a:stretch>
            <a:fillRect/>
          </a:stretch>
        </p:blipFill>
        <p:spPr>
          <a:xfrm>
            <a:off x="8043168" y="1606467"/>
            <a:ext cx="3105214" cy="1744341"/>
          </a:xfrm>
          <a:prstGeom prst="rect">
            <a:avLst/>
          </a:prstGeom>
        </p:spPr>
      </p:pic>
      <p:pic>
        <p:nvPicPr>
          <p:cNvPr id="7" name="Picture 6" descr="A black and white image of different types of arrows&#10;&#10;Description automatically generated">
            <a:extLst>
              <a:ext uri="{FF2B5EF4-FFF2-40B4-BE49-F238E27FC236}">
                <a16:creationId xmlns:a16="http://schemas.microsoft.com/office/drawing/2014/main" id="{550C8D21-4CEA-036A-0BAE-B924DD07687B}"/>
              </a:ext>
            </a:extLst>
          </p:cNvPr>
          <p:cNvPicPr>
            <a:picLocks noChangeAspect="1"/>
          </p:cNvPicPr>
          <p:nvPr/>
        </p:nvPicPr>
        <p:blipFill>
          <a:blip r:embed="rId3"/>
          <a:srcRect l="12562" t="58222" r="56231" b="235"/>
          <a:stretch>
            <a:fillRect/>
          </a:stretch>
        </p:blipFill>
        <p:spPr>
          <a:xfrm>
            <a:off x="2252665" y="3812321"/>
            <a:ext cx="3099701" cy="1745757"/>
          </a:xfrm>
          <a:prstGeom prst="rect">
            <a:avLst/>
          </a:prstGeom>
        </p:spPr>
      </p:pic>
      <p:pic>
        <p:nvPicPr>
          <p:cNvPr id="8" name="Picture 7" descr="A black and white image of different types of arrows&#10;&#10;Description automatically generated">
            <a:extLst>
              <a:ext uri="{FF2B5EF4-FFF2-40B4-BE49-F238E27FC236}">
                <a16:creationId xmlns:a16="http://schemas.microsoft.com/office/drawing/2014/main" id="{D5B7773B-DD9D-10C3-0BDE-EE971C5714EB}"/>
              </a:ext>
            </a:extLst>
          </p:cNvPr>
          <p:cNvPicPr>
            <a:picLocks noChangeAspect="1"/>
          </p:cNvPicPr>
          <p:nvPr/>
        </p:nvPicPr>
        <p:blipFill>
          <a:blip r:embed="rId3"/>
          <a:srcRect l="56087" t="58353" r="12749"/>
          <a:stretch>
            <a:fillRect/>
          </a:stretch>
        </p:blipFill>
        <p:spPr>
          <a:xfrm>
            <a:off x="6192414" y="3812321"/>
            <a:ext cx="3095459" cy="1750131"/>
          </a:xfrm>
          <a:prstGeom prst="rect">
            <a:avLst/>
          </a:prstGeom>
        </p:spPr>
      </p:pic>
    </p:spTree>
    <p:extLst>
      <p:ext uri="{BB962C8B-B14F-4D97-AF65-F5344CB8AC3E}">
        <p14:creationId xmlns:p14="http://schemas.microsoft.com/office/powerpoint/2010/main" val="7316661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20EB5-CA85-B75A-2CAA-51ABCEA1CB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789B24-CB22-E956-EB42-57B82C810D9E}"/>
              </a:ext>
            </a:extLst>
          </p:cNvPr>
          <p:cNvSpPr>
            <a:spLocks noGrp="1"/>
          </p:cNvSpPr>
          <p:nvPr>
            <p:ph type="title"/>
          </p:nvPr>
        </p:nvSpPr>
        <p:spPr>
          <a:xfrm>
            <a:off x="737523" y="323067"/>
            <a:ext cx="11065726" cy="824848"/>
          </a:xfrm>
        </p:spPr>
        <p:txBody>
          <a:bodyPr vert="horz" lIns="91440" tIns="45720" rIns="91440" bIns="45720" rtlCol="0" anchor="ctr">
            <a:noAutofit/>
          </a:bodyPr>
          <a:lstStyle/>
          <a:p>
            <a:r>
              <a:rPr lang="en-US">
                <a:latin typeface="Work Sans"/>
              </a:rPr>
              <a:t>Discussion questions for school grounds images</a:t>
            </a:r>
            <a:r>
              <a:rPr lang="en-US" b="0">
                <a:latin typeface="Work Sans"/>
              </a:rPr>
              <a:t> </a:t>
            </a:r>
            <a:endParaRPr lang="en-US" b="0"/>
          </a:p>
        </p:txBody>
      </p:sp>
      <p:sp>
        <p:nvSpPr>
          <p:cNvPr id="6" name="TextBox 5">
            <a:extLst>
              <a:ext uri="{FF2B5EF4-FFF2-40B4-BE49-F238E27FC236}">
                <a16:creationId xmlns:a16="http://schemas.microsoft.com/office/drawing/2014/main" id="{5D315693-2245-84B6-7BA3-579B86322702}"/>
              </a:ext>
            </a:extLst>
          </p:cNvPr>
          <p:cNvSpPr txBox="1"/>
          <p:nvPr/>
        </p:nvSpPr>
        <p:spPr>
          <a:xfrm>
            <a:off x="513608" y="1269011"/>
            <a:ext cx="11174679"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200">
                <a:latin typeface="Work Sans"/>
              </a:rPr>
              <a:t>Use these questions to discuss the impact of surface type and colour on temperatures in the school grounds. </a:t>
            </a:r>
          </a:p>
          <a:p>
            <a:endParaRPr lang="en-GB">
              <a:latin typeface="Work Sans"/>
            </a:endParaRPr>
          </a:p>
          <a:p>
            <a:pPr marL="342900" indent="-342900">
              <a:buFont typeface="Arial"/>
              <a:buChar char="•"/>
            </a:pPr>
            <a:r>
              <a:rPr lang="en-GB" sz="2200">
                <a:latin typeface="Work Sans"/>
              </a:rPr>
              <a:t>How does surface colour affect temperature in sunlight, and why?</a:t>
            </a:r>
            <a:endParaRPr lang="en-US" sz="2200">
              <a:ea typeface="Calibri"/>
              <a:cs typeface="Calibri"/>
            </a:endParaRPr>
          </a:p>
          <a:p>
            <a:endParaRPr lang="en-GB" sz="2200">
              <a:latin typeface="Work Sans"/>
            </a:endParaRPr>
          </a:p>
          <a:p>
            <a:pPr marL="342900" indent="-342900">
              <a:buFont typeface="Arial"/>
              <a:buChar char="•"/>
            </a:pPr>
            <a:r>
              <a:rPr lang="en-GB" sz="2200">
                <a:latin typeface="Work Sans"/>
              </a:rPr>
              <a:t>How do dark surfaces on buildings and paving affect the surroundings during sunshine?</a:t>
            </a:r>
          </a:p>
          <a:p>
            <a:endParaRPr lang="en-GB" sz="2200">
              <a:latin typeface="Work Sans"/>
            </a:endParaRPr>
          </a:p>
          <a:p>
            <a:pPr marL="342900" indent="-342900">
              <a:buFont typeface="Arial"/>
              <a:buChar char="•"/>
            </a:pPr>
            <a:r>
              <a:rPr lang="en-GB" sz="2200">
                <a:latin typeface="Work Sans"/>
              </a:rPr>
              <a:t>What impact could dark roofs, walls or doors have on temperatures inside buildings? </a:t>
            </a:r>
          </a:p>
          <a:p>
            <a:endParaRPr lang="en-GB" sz="2200">
              <a:latin typeface="Work Sans"/>
            </a:endParaRPr>
          </a:p>
          <a:p>
            <a:pPr marL="342900" indent="-342900">
              <a:buFont typeface="Arial"/>
              <a:buChar char="•"/>
            </a:pPr>
            <a:r>
              <a:rPr lang="en-GB" sz="2200">
                <a:latin typeface="Work Sans"/>
              </a:rPr>
              <a:t>How can design and vegetation help reduce the demand for air conditioning?</a:t>
            </a:r>
          </a:p>
          <a:p>
            <a:endParaRPr lang="en-GB" sz="2200">
              <a:latin typeface="Work Sans"/>
            </a:endParaRPr>
          </a:p>
          <a:p>
            <a:endParaRPr lang="en-GB" sz="2400">
              <a:latin typeface="Work Sans"/>
            </a:endParaRPr>
          </a:p>
        </p:txBody>
      </p:sp>
    </p:spTree>
    <p:extLst>
      <p:ext uri="{BB962C8B-B14F-4D97-AF65-F5344CB8AC3E}">
        <p14:creationId xmlns:p14="http://schemas.microsoft.com/office/powerpoint/2010/main" val="33084439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21D02-D5E5-3993-9725-64DF0267AA6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ACA410-4052-C0AC-984A-B95193F5133C}"/>
              </a:ext>
            </a:extLst>
          </p:cNvPr>
          <p:cNvSpPr>
            <a:spLocks noGrp="1"/>
          </p:cNvSpPr>
          <p:nvPr>
            <p:ph type="title"/>
          </p:nvPr>
        </p:nvSpPr>
        <p:spPr>
          <a:xfrm>
            <a:off x="551145" y="701593"/>
            <a:ext cx="10802655" cy="824848"/>
          </a:xfrm>
        </p:spPr>
        <p:txBody>
          <a:bodyPr>
            <a:normAutofit/>
          </a:bodyPr>
          <a:lstStyle/>
          <a:p>
            <a:r>
              <a:rPr lang="en-GB">
                <a:effectLst/>
                <a:latin typeface="Work Sans"/>
                <a:ea typeface="Aptos" panose="020B0004020202020204" pitchFamily="34" charset="0"/>
                <a:cs typeface="Times New Roman"/>
              </a:rPr>
              <a:t>Infrared scale</a:t>
            </a:r>
            <a:endParaRPr lang="en-US">
              <a:latin typeface="Work Sans"/>
              <a:cs typeface="Times New Roman"/>
            </a:endParaRPr>
          </a:p>
        </p:txBody>
      </p:sp>
      <p:pic>
        <p:nvPicPr>
          <p:cNvPr id="3074" name="Picture 2" descr="Image preview">
            <a:extLst>
              <a:ext uri="{FF2B5EF4-FFF2-40B4-BE49-F238E27FC236}">
                <a16:creationId xmlns:a16="http://schemas.microsoft.com/office/drawing/2014/main" id="{D3850F1D-6EF0-AE8A-D17C-6D218D9B1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234640" y="-2233750"/>
            <a:ext cx="1435664" cy="967561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171D1AF-4E2C-2FE1-6558-C51AC846BB1F}"/>
              </a:ext>
            </a:extLst>
          </p:cNvPr>
          <p:cNvSpPr txBox="1"/>
          <p:nvPr/>
        </p:nvSpPr>
        <p:spPr>
          <a:xfrm>
            <a:off x="1114661" y="4826670"/>
            <a:ext cx="9675619" cy="830997"/>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132F1D"/>
                </a:solidFill>
                <a:effectLst/>
                <a:uLnTx/>
                <a:uFillTx/>
                <a:latin typeface="Work Sans"/>
              </a:rPr>
              <a:t>White indicates the highest surface temperature in a frame and dark blue the lowest. </a:t>
            </a:r>
          </a:p>
        </p:txBody>
      </p:sp>
      <p:cxnSp>
        <p:nvCxnSpPr>
          <p:cNvPr id="3" name="Straight Arrow Connector 2">
            <a:extLst>
              <a:ext uri="{FF2B5EF4-FFF2-40B4-BE49-F238E27FC236}">
                <a16:creationId xmlns:a16="http://schemas.microsoft.com/office/drawing/2014/main" id="{20F067A4-546E-380B-01EB-7B365174FA31}"/>
              </a:ext>
            </a:extLst>
          </p:cNvPr>
          <p:cNvCxnSpPr/>
          <p:nvPr/>
        </p:nvCxnSpPr>
        <p:spPr>
          <a:xfrm flipV="1">
            <a:off x="2623549" y="4103427"/>
            <a:ext cx="6637098" cy="1978"/>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C433280-64B4-1579-9541-9826796AF4BD}"/>
              </a:ext>
            </a:extLst>
          </p:cNvPr>
          <p:cNvSpPr txBox="1"/>
          <p:nvPr/>
        </p:nvSpPr>
        <p:spPr>
          <a:xfrm>
            <a:off x="480046" y="3510669"/>
            <a:ext cx="233993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Work Sans"/>
                <a:ea typeface="Calibri"/>
                <a:cs typeface="Calibri"/>
              </a:rPr>
              <a:t>Highest surface temperature</a:t>
            </a:r>
          </a:p>
        </p:txBody>
      </p:sp>
      <p:sp>
        <p:nvSpPr>
          <p:cNvPr id="5" name="TextBox 4">
            <a:extLst>
              <a:ext uri="{FF2B5EF4-FFF2-40B4-BE49-F238E27FC236}">
                <a16:creationId xmlns:a16="http://schemas.microsoft.com/office/drawing/2014/main" id="{47AC5FC7-B65D-80BA-FC8A-175F8C95A45D}"/>
              </a:ext>
            </a:extLst>
          </p:cNvPr>
          <p:cNvSpPr txBox="1"/>
          <p:nvPr/>
        </p:nvSpPr>
        <p:spPr>
          <a:xfrm>
            <a:off x="8976426" y="3550887"/>
            <a:ext cx="2440544"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2400">
                <a:latin typeface="Work Sans"/>
                <a:ea typeface="Calibri"/>
                <a:cs typeface="Calibri"/>
              </a:rPr>
              <a:t>Lowest surface temperature</a:t>
            </a:r>
            <a:r>
              <a:rPr lang="en-GB" sz="2400">
                <a:solidFill>
                  <a:srgbClr val="000000"/>
                </a:solidFill>
                <a:latin typeface="Work Sans"/>
                <a:ea typeface="Calibri"/>
                <a:cs typeface="Calibri"/>
              </a:rPr>
              <a:t>​</a:t>
            </a:r>
            <a:endParaRPr lang="en-GB" sz="2400">
              <a:latin typeface="Work Sans"/>
              <a:ea typeface="Calibri" panose="020F0502020204030204"/>
              <a:cs typeface="Calibri" panose="020F0502020204030204"/>
            </a:endParaRPr>
          </a:p>
        </p:txBody>
      </p:sp>
    </p:spTree>
    <p:extLst>
      <p:ext uri="{BB962C8B-B14F-4D97-AF65-F5344CB8AC3E}">
        <p14:creationId xmlns:p14="http://schemas.microsoft.com/office/powerpoint/2010/main" val="163098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A49EF-A41E-D614-2F29-9099D6BF7AD1}"/>
            </a:ext>
          </a:extLst>
        </p:cNvPr>
        <p:cNvGrpSpPr/>
        <p:nvPr/>
      </p:nvGrpSpPr>
      <p:grpSpPr>
        <a:xfrm>
          <a:off x="0" y="0"/>
          <a:ext cx="0" cy="0"/>
          <a:chOff x="0" y="0"/>
          <a:chExt cx="0" cy="0"/>
        </a:xfrm>
      </p:grpSpPr>
      <p:pic>
        <p:nvPicPr>
          <p:cNvPr id="4" name="Picture 3" descr="A collage of a building and a tree&#10;&#10;Description automatically generated">
            <a:extLst>
              <a:ext uri="{FF2B5EF4-FFF2-40B4-BE49-F238E27FC236}">
                <a16:creationId xmlns:a16="http://schemas.microsoft.com/office/drawing/2014/main" id="{53E2AD9B-85A9-FE6C-AD92-DDC7D59F34C1}"/>
              </a:ext>
            </a:extLst>
          </p:cNvPr>
          <p:cNvPicPr>
            <a:picLocks noChangeAspect="1"/>
          </p:cNvPicPr>
          <p:nvPr/>
        </p:nvPicPr>
        <p:blipFill>
          <a:blip r:embed="rId3" cstate="print">
            <a:extLst>
              <a:ext uri="{28A0092B-C50C-407E-A947-70E740481C1C}">
                <a14:useLocalDpi xmlns:a14="http://schemas.microsoft.com/office/drawing/2010/main" val="0"/>
              </a:ext>
            </a:extLst>
          </a:blip>
          <a:srcRect t="2342" r="54314" b="1538"/>
          <a:stretch/>
        </p:blipFill>
        <p:spPr bwMode="auto">
          <a:xfrm>
            <a:off x="1469496" y="1573083"/>
            <a:ext cx="4301087" cy="3263365"/>
          </a:xfrm>
          <a:prstGeom prst="rect">
            <a:avLst/>
          </a:prstGeom>
          <a:noFill/>
          <a:ln>
            <a:noFill/>
          </a:ln>
        </p:spPr>
      </p:pic>
      <p:sp>
        <p:nvSpPr>
          <p:cNvPr id="2" name="Title 1">
            <a:extLst>
              <a:ext uri="{FF2B5EF4-FFF2-40B4-BE49-F238E27FC236}">
                <a16:creationId xmlns:a16="http://schemas.microsoft.com/office/drawing/2014/main" id="{82C79CB3-F544-CCA5-9181-A19174916D6E}"/>
              </a:ext>
            </a:extLst>
          </p:cNvPr>
          <p:cNvSpPr>
            <a:spLocks noGrp="1"/>
          </p:cNvSpPr>
          <p:nvPr>
            <p:ph type="title"/>
          </p:nvPr>
        </p:nvSpPr>
        <p:spPr>
          <a:xfrm>
            <a:off x="678146" y="501197"/>
            <a:ext cx="11065726" cy="824848"/>
          </a:xfrm>
        </p:spPr>
        <p:txBody>
          <a:bodyPr vert="horz" lIns="91440" tIns="45720" rIns="91440" bIns="45720" rtlCol="0" anchor="ctr">
            <a:noAutofit/>
          </a:bodyPr>
          <a:lstStyle/>
          <a:p>
            <a:pPr algn="ctr"/>
            <a:br>
              <a:rPr lang="en-US" sz="3000">
                <a:latin typeface="Work Sans"/>
              </a:rPr>
            </a:br>
            <a:br>
              <a:rPr lang="en-US" sz="3000">
                <a:latin typeface="Work Sans"/>
              </a:rPr>
            </a:br>
            <a:endParaRPr lang="en-US" b="0"/>
          </a:p>
        </p:txBody>
      </p:sp>
      <p:pic>
        <p:nvPicPr>
          <p:cNvPr id="3" name="Picture 2" descr="A collage of a building and a tree&#10;&#10;Description automatically generated">
            <a:extLst>
              <a:ext uri="{FF2B5EF4-FFF2-40B4-BE49-F238E27FC236}">
                <a16:creationId xmlns:a16="http://schemas.microsoft.com/office/drawing/2014/main" id="{49BD4DAC-1835-5789-A770-BC8D567E85A9}"/>
              </a:ext>
            </a:extLst>
          </p:cNvPr>
          <p:cNvPicPr>
            <a:picLocks noChangeAspect="1"/>
          </p:cNvPicPr>
          <p:nvPr/>
        </p:nvPicPr>
        <p:blipFill>
          <a:blip r:embed="rId3" cstate="print">
            <a:extLst>
              <a:ext uri="{28A0092B-C50C-407E-A947-70E740481C1C}">
                <a14:useLocalDpi xmlns:a14="http://schemas.microsoft.com/office/drawing/2010/main" val="0"/>
              </a:ext>
            </a:extLst>
          </a:blip>
          <a:srcRect l="53576" t="2342" r="737" b="1538"/>
          <a:stretch/>
        </p:blipFill>
        <p:spPr bwMode="auto">
          <a:xfrm>
            <a:off x="6091571" y="1573082"/>
            <a:ext cx="4301087" cy="3263365"/>
          </a:xfrm>
          <a:prstGeom prst="rect">
            <a:avLst/>
          </a:prstGeom>
          <a:noFill/>
          <a:ln>
            <a:noFill/>
          </a:ln>
        </p:spPr>
      </p:pic>
      <p:sp>
        <p:nvSpPr>
          <p:cNvPr id="5" name="TextBox 4">
            <a:extLst>
              <a:ext uri="{FF2B5EF4-FFF2-40B4-BE49-F238E27FC236}">
                <a16:creationId xmlns:a16="http://schemas.microsoft.com/office/drawing/2014/main" id="{C2F4A236-A561-5EDF-1E2D-62EBBB4988C6}"/>
              </a:ext>
            </a:extLst>
          </p:cNvPr>
          <p:cNvSpPr txBox="1"/>
          <p:nvPr/>
        </p:nvSpPr>
        <p:spPr>
          <a:xfrm>
            <a:off x="3617686" y="5495471"/>
            <a:ext cx="49657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
        <p:nvSpPr>
          <p:cNvPr id="6" name="TextBox 5">
            <a:extLst>
              <a:ext uri="{FF2B5EF4-FFF2-40B4-BE49-F238E27FC236}">
                <a16:creationId xmlns:a16="http://schemas.microsoft.com/office/drawing/2014/main" id="{67D874FB-5272-37BD-6BD7-8AB5B368BE9A}"/>
              </a:ext>
            </a:extLst>
          </p:cNvPr>
          <p:cNvSpPr txBox="1"/>
          <p:nvPr/>
        </p:nvSpPr>
        <p:spPr>
          <a:xfrm>
            <a:off x="864919" y="835231"/>
            <a:ext cx="66876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Work Sans"/>
              </a:rPr>
              <a:t>Example school ground images</a:t>
            </a:r>
            <a:endParaRPr lang="en-US" sz="3200"/>
          </a:p>
        </p:txBody>
      </p:sp>
    </p:spTree>
    <p:extLst>
      <p:ext uri="{BB962C8B-B14F-4D97-AF65-F5344CB8AC3E}">
        <p14:creationId xmlns:p14="http://schemas.microsoft.com/office/powerpoint/2010/main" val="23713225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7A7AAD-5646-F8D4-1916-8EA1C71F7E08}"/>
            </a:ext>
          </a:extLst>
        </p:cNvPr>
        <p:cNvGrpSpPr/>
        <p:nvPr/>
      </p:nvGrpSpPr>
      <p:grpSpPr>
        <a:xfrm>
          <a:off x="0" y="0"/>
          <a:ext cx="0" cy="0"/>
          <a:chOff x="0" y="0"/>
          <a:chExt cx="0" cy="0"/>
        </a:xfrm>
      </p:grpSpPr>
      <p:pic>
        <p:nvPicPr>
          <p:cNvPr id="5" name="Picture 4" descr="A screenshot of a building&#10;&#10;Description automatically generated">
            <a:extLst>
              <a:ext uri="{FF2B5EF4-FFF2-40B4-BE49-F238E27FC236}">
                <a16:creationId xmlns:a16="http://schemas.microsoft.com/office/drawing/2014/main" id="{6C22A58E-2370-E0DA-CFD7-1BB87AE83B64}"/>
              </a:ext>
            </a:extLst>
          </p:cNvPr>
          <p:cNvPicPr>
            <a:picLocks noChangeAspect="1"/>
          </p:cNvPicPr>
          <p:nvPr/>
        </p:nvPicPr>
        <p:blipFill>
          <a:blip r:embed="rId3" cstate="print">
            <a:extLst>
              <a:ext uri="{28A0092B-C50C-407E-A947-70E740481C1C}">
                <a14:useLocalDpi xmlns:a14="http://schemas.microsoft.com/office/drawing/2010/main" val="0"/>
              </a:ext>
            </a:extLst>
          </a:blip>
          <a:srcRect l="52064" r="1280"/>
          <a:stretch/>
        </p:blipFill>
        <p:spPr bwMode="auto">
          <a:xfrm>
            <a:off x="6264433" y="1579834"/>
            <a:ext cx="3000896" cy="3862871"/>
          </a:xfrm>
          <a:prstGeom prst="rect">
            <a:avLst/>
          </a:prstGeom>
          <a:noFill/>
          <a:ln>
            <a:noFill/>
          </a:ln>
        </p:spPr>
      </p:pic>
      <p:pic>
        <p:nvPicPr>
          <p:cNvPr id="7" name="Picture 6" descr="A screenshot of a building&#10;&#10;Description automatically generated">
            <a:extLst>
              <a:ext uri="{FF2B5EF4-FFF2-40B4-BE49-F238E27FC236}">
                <a16:creationId xmlns:a16="http://schemas.microsoft.com/office/drawing/2014/main" id="{AF1C37F3-BC40-0802-99ED-9B8FE54AD6CD}"/>
              </a:ext>
            </a:extLst>
          </p:cNvPr>
          <p:cNvPicPr>
            <a:picLocks noChangeAspect="1"/>
          </p:cNvPicPr>
          <p:nvPr/>
        </p:nvPicPr>
        <p:blipFill>
          <a:blip r:embed="rId3" cstate="print">
            <a:extLst>
              <a:ext uri="{28A0092B-C50C-407E-A947-70E740481C1C}">
                <a14:useLocalDpi xmlns:a14="http://schemas.microsoft.com/office/drawing/2010/main" val="0"/>
              </a:ext>
            </a:extLst>
          </a:blip>
          <a:srcRect l="1330" r="52014"/>
          <a:stretch/>
        </p:blipFill>
        <p:spPr bwMode="auto">
          <a:xfrm>
            <a:off x="2938350" y="1579834"/>
            <a:ext cx="3000896" cy="3862869"/>
          </a:xfrm>
          <a:prstGeom prst="rect">
            <a:avLst/>
          </a:prstGeom>
          <a:noFill/>
          <a:ln>
            <a:noFill/>
          </a:ln>
        </p:spPr>
      </p:pic>
      <p:sp>
        <p:nvSpPr>
          <p:cNvPr id="3" name="TextBox 2">
            <a:extLst>
              <a:ext uri="{FF2B5EF4-FFF2-40B4-BE49-F238E27FC236}">
                <a16:creationId xmlns:a16="http://schemas.microsoft.com/office/drawing/2014/main" id="{6876FB6B-58A5-67C9-70ED-311A0FB3C13C}"/>
              </a:ext>
            </a:extLst>
          </p:cNvPr>
          <p:cNvSpPr txBox="1"/>
          <p:nvPr/>
        </p:nvSpPr>
        <p:spPr>
          <a:xfrm>
            <a:off x="3794991" y="5822043"/>
            <a:ext cx="46028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
        <p:nvSpPr>
          <p:cNvPr id="4" name="TextBox 3">
            <a:extLst>
              <a:ext uri="{FF2B5EF4-FFF2-40B4-BE49-F238E27FC236}">
                <a16:creationId xmlns:a16="http://schemas.microsoft.com/office/drawing/2014/main" id="{D1195EA1-E7F0-D5A9-51F0-DA1CB3243B71}"/>
              </a:ext>
            </a:extLst>
          </p:cNvPr>
          <p:cNvSpPr txBox="1"/>
          <p:nvPr/>
        </p:nvSpPr>
        <p:spPr>
          <a:xfrm>
            <a:off x="686790" y="726374"/>
            <a:ext cx="6878576"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a:latin typeface="Work Sans"/>
              </a:rPr>
              <a:t>Example school ground images</a:t>
            </a:r>
            <a:endParaRPr lang="en-GB" sz="3200">
              <a:ea typeface="Calibri"/>
              <a:cs typeface="Calibri"/>
            </a:endParaRPr>
          </a:p>
        </p:txBody>
      </p:sp>
    </p:spTree>
    <p:extLst>
      <p:ext uri="{BB962C8B-B14F-4D97-AF65-F5344CB8AC3E}">
        <p14:creationId xmlns:p14="http://schemas.microsoft.com/office/powerpoint/2010/main" val="22154857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02A1F-090A-B987-6BCA-2933CAF277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C55F06-4C41-09D3-72EC-AE973E62AD3E}"/>
              </a:ext>
            </a:extLst>
          </p:cNvPr>
          <p:cNvSpPr>
            <a:spLocks noGrp="1"/>
          </p:cNvSpPr>
          <p:nvPr>
            <p:ph type="title"/>
          </p:nvPr>
        </p:nvSpPr>
        <p:spPr>
          <a:xfrm>
            <a:off x="551145" y="365126"/>
            <a:ext cx="10802655" cy="1477989"/>
          </a:xfrm>
        </p:spPr>
        <p:txBody>
          <a:bodyPr>
            <a:normAutofit/>
          </a:bodyPr>
          <a:lstStyle/>
          <a:p>
            <a:r>
              <a:rPr lang="en-GB">
                <a:latin typeface="Work Sans"/>
              </a:rPr>
              <a:t>Example school ground images</a:t>
            </a:r>
          </a:p>
          <a:p>
            <a:endParaRPr lang="en-GB" sz="2800" b="0">
              <a:latin typeface="Work Sans"/>
            </a:endParaRPr>
          </a:p>
        </p:txBody>
      </p:sp>
      <p:pic>
        <p:nvPicPr>
          <p:cNvPr id="3" name="Picture 2" descr="A collage of a picture of a garden&#10;&#10;Description automatically generated">
            <a:extLst>
              <a:ext uri="{FF2B5EF4-FFF2-40B4-BE49-F238E27FC236}">
                <a16:creationId xmlns:a16="http://schemas.microsoft.com/office/drawing/2014/main" id="{FF026CA4-D9DA-023F-7041-DCDA9ACF5B39}"/>
              </a:ext>
            </a:extLst>
          </p:cNvPr>
          <p:cNvPicPr>
            <a:picLocks noChangeAspect="1"/>
          </p:cNvPicPr>
          <p:nvPr/>
        </p:nvPicPr>
        <p:blipFill>
          <a:blip r:embed="rId3" cstate="print">
            <a:extLst>
              <a:ext uri="{28A0092B-C50C-407E-A947-70E740481C1C}">
                <a14:useLocalDpi xmlns:a14="http://schemas.microsoft.com/office/drawing/2010/main" val="0"/>
              </a:ext>
            </a:extLst>
          </a:blip>
          <a:srcRect l="53888" r="1661"/>
          <a:stretch/>
        </p:blipFill>
        <p:spPr bwMode="auto">
          <a:xfrm>
            <a:off x="6271359" y="1716603"/>
            <a:ext cx="2934393" cy="3791558"/>
          </a:xfrm>
          <a:prstGeom prst="rect">
            <a:avLst/>
          </a:prstGeom>
          <a:noFill/>
          <a:ln>
            <a:noFill/>
          </a:ln>
        </p:spPr>
      </p:pic>
      <p:pic>
        <p:nvPicPr>
          <p:cNvPr id="4" name="Picture 3" descr="A collage of a picture of a garden&#10;&#10;Description automatically generated">
            <a:extLst>
              <a:ext uri="{FF2B5EF4-FFF2-40B4-BE49-F238E27FC236}">
                <a16:creationId xmlns:a16="http://schemas.microsoft.com/office/drawing/2014/main" id="{0455CEC9-2AF7-6463-E68B-764CC62D7EA6}"/>
              </a:ext>
            </a:extLst>
          </p:cNvPr>
          <p:cNvPicPr>
            <a:picLocks noChangeAspect="1"/>
          </p:cNvPicPr>
          <p:nvPr/>
        </p:nvPicPr>
        <p:blipFill>
          <a:blip r:embed="rId3" cstate="print">
            <a:extLst>
              <a:ext uri="{28A0092B-C50C-407E-A947-70E740481C1C}">
                <a14:useLocalDpi xmlns:a14="http://schemas.microsoft.com/office/drawing/2010/main" val="0"/>
              </a:ext>
            </a:extLst>
          </a:blip>
          <a:srcRect l="1243" r="54291"/>
          <a:stretch/>
        </p:blipFill>
        <p:spPr bwMode="auto">
          <a:xfrm>
            <a:off x="2749533" y="1716603"/>
            <a:ext cx="2934393" cy="3790291"/>
          </a:xfrm>
          <a:prstGeom prst="rect">
            <a:avLst/>
          </a:prstGeom>
          <a:noFill/>
          <a:ln>
            <a:noFill/>
          </a:ln>
        </p:spPr>
      </p:pic>
      <p:sp>
        <p:nvSpPr>
          <p:cNvPr id="5" name="TextBox 4">
            <a:extLst>
              <a:ext uri="{FF2B5EF4-FFF2-40B4-BE49-F238E27FC236}">
                <a16:creationId xmlns:a16="http://schemas.microsoft.com/office/drawing/2014/main" id="{F923F79C-4B21-F26B-96A9-3CF79607BE90}"/>
              </a:ext>
            </a:extLst>
          </p:cNvPr>
          <p:cNvSpPr txBox="1"/>
          <p:nvPr/>
        </p:nvSpPr>
        <p:spPr>
          <a:xfrm>
            <a:off x="3826328" y="5921828"/>
            <a:ext cx="54736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Tree>
    <p:extLst>
      <p:ext uri="{BB962C8B-B14F-4D97-AF65-F5344CB8AC3E}">
        <p14:creationId xmlns:p14="http://schemas.microsoft.com/office/powerpoint/2010/main" val="31112714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488A0-79AB-B70E-2982-F3A7F98C1B1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E47AEC-1023-CDF7-50ED-EAB903D3EAB3}"/>
              </a:ext>
            </a:extLst>
          </p:cNvPr>
          <p:cNvSpPr>
            <a:spLocks noGrp="1"/>
          </p:cNvSpPr>
          <p:nvPr>
            <p:ph type="title"/>
          </p:nvPr>
        </p:nvSpPr>
        <p:spPr>
          <a:xfrm>
            <a:off x="587431" y="555626"/>
            <a:ext cx="10802655" cy="754997"/>
          </a:xfrm>
        </p:spPr>
        <p:txBody>
          <a:bodyPr>
            <a:normAutofit/>
          </a:bodyPr>
          <a:lstStyle/>
          <a:p>
            <a:r>
              <a:rPr lang="en-GB">
                <a:latin typeface="Work Sans"/>
              </a:rPr>
              <a:t>Example school ground images</a:t>
            </a:r>
          </a:p>
        </p:txBody>
      </p:sp>
      <p:pic>
        <p:nvPicPr>
          <p:cNvPr id="2052" name="Picture 4" descr="A building with a heat exchanger&#10;&#10;Description automatically generated with medium confidence">
            <a:extLst>
              <a:ext uri="{FF2B5EF4-FFF2-40B4-BE49-F238E27FC236}">
                <a16:creationId xmlns:a16="http://schemas.microsoft.com/office/drawing/2014/main" id="{76DB6DCD-2393-CC67-7897-C27F4FDEF9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467"/>
          <a:stretch/>
        </p:blipFill>
        <p:spPr bwMode="auto">
          <a:xfrm>
            <a:off x="6683367" y="1896431"/>
            <a:ext cx="2757220" cy="370361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 building with a heat exchanger&#10;&#10;Description automatically generated with medium confidence">
            <a:extLst>
              <a:ext uri="{FF2B5EF4-FFF2-40B4-BE49-F238E27FC236}">
                <a16:creationId xmlns:a16="http://schemas.microsoft.com/office/drawing/2014/main" id="{5D76ADA4-BF3D-4C75-EF32-85A0A345F5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477"/>
          <a:stretch/>
        </p:blipFill>
        <p:spPr bwMode="auto">
          <a:xfrm>
            <a:off x="3171337" y="1906327"/>
            <a:ext cx="2811649" cy="36954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A189E66-4B0B-F891-EC4E-9360D08D7AF7}"/>
              </a:ext>
            </a:extLst>
          </p:cNvPr>
          <p:cNvSpPr txBox="1"/>
          <p:nvPr/>
        </p:nvSpPr>
        <p:spPr>
          <a:xfrm>
            <a:off x="3971471" y="5939971"/>
            <a:ext cx="62719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Co-op Academy, Manchester, May 2024</a:t>
            </a:r>
            <a:endParaRPr lang="en-GB"/>
          </a:p>
        </p:txBody>
      </p:sp>
    </p:spTree>
    <p:extLst>
      <p:ext uri="{BB962C8B-B14F-4D97-AF65-F5344CB8AC3E}">
        <p14:creationId xmlns:p14="http://schemas.microsoft.com/office/powerpoint/2010/main" val="2438241146"/>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55007055288405288cc1fe5a43e594f6">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5981da477768b12c2e367b52036086a9"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1705F85-A6FF-48B9-B98A-E3D159C2B0B4}">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BA62B74-6ED7-4330-9F28-AA323FB9CB78}">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B1CE5BA4-678F-40D4-8830-83D2E052AE5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NENP Powerpoint Template</Template>
  <TotalTime>33</TotalTime>
  <Words>589</Words>
  <Application>Microsoft Office PowerPoint</Application>
  <PresentationFormat>Widescreen</PresentationFormat>
  <Paragraphs>86</Paragraphs>
  <Slides>20</Slides>
  <Notes>16</Notes>
  <HiddenSlides>0</HiddenSlides>
  <MMClips>1</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Physics in the Nature Park </vt:lpstr>
      <vt:lpstr>Overview </vt:lpstr>
      <vt:lpstr>Heating effects of light and infrared interacting with materials and surfaces</vt:lpstr>
      <vt:lpstr>Discussion questions for school grounds images </vt:lpstr>
      <vt:lpstr>Infrared scale</vt:lpstr>
      <vt:lpstr>  </vt:lpstr>
      <vt:lpstr>PowerPoint Presentation</vt:lpstr>
      <vt:lpstr>Example school ground images </vt:lpstr>
      <vt:lpstr>Example school ground images</vt:lpstr>
      <vt:lpstr>Example school ground images </vt:lpstr>
      <vt:lpstr>Example school ground images </vt:lpstr>
      <vt:lpstr>PowerPoint Presentation</vt:lpstr>
      <vt:lpstr>Surfaces and sunshine </vt:lpstr>
      <vt:lpstr>Learning from architecture </vt:lpstr>
      <vt:lpstr>Who is correct and why?   </vt:lpstr>
      <vt:lpstr>Graphic: The greenhouse effect  </vt:lpstr>
      <vt:lpstr>Surface colour – Predicting what happens to air temperature  </vt:lpstr>
      <vt:lpstr>Air temperature   </vt:lpstr>
      <vt:lpstr>Explanation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Georgia Prasad</dc:creator>
  <cp:lastModifiedBy>Georgia Prasad</cp:lastModifiedBy>
  <cp:revision>68</cp:revision>
  <dcterms:created xsi:type="dcterms:W3CDTF">2024-12-30T15:28:03Z</dcterms:created>
  <dcterms:modified xsi:type="dcterms:W3CDTF">2025-12-31T14:22:54Z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